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DM Sans" pitchFamily="2" charset="0"/>
      <p:regular r:id="rId26"/>
    </p:embeddedFont>
    <p:embeddedFont>
      <p:font typeface="DM Sans Bold" charset="0"/>
      <p:regular r:id="rId27"/>
    </p:embeddedFont>
    <p:embeddedFont>
      <p:font typeface="Open Sans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62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11227117" y="2707034"/>
            <a:ext cx="6551266" cy="6551266"/>
          </a:xfrm>
          <a:custGeom>
            <a:avLst/>
            <a:gdLst/>
            <a:ahLst/>
            <a:cxnLst/>
            <a:rect l="l" t="t" r="r" b="b"/>
            <a:pathLst>
              <a:path w="6551266" h="6551266">
                <a:moveTo>
                  <a:pt x="0" y="0"/>
                </a:moveTo>
                <a:lnTo>
                  <a:pt x="6551266" y="0"/>
                </a:lnTo>
                <a:lnTo>
                  <a:pt x="6551266" y="6551266"/>
                </a:lnTo>
                <a:lnTo>
                  <a:pt x="0" y="6551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913831"/>
            <a:ext cx="16730633" cy="3526186"/>
          </a:xfrm>
          <a:prstGeom prst="rect">
            <a:avLst/>
          </a:prstGeom>
        </p:spPr>
        <p:txBody>
          <a:bodyPr lIns="0" tIns="0" rIns="0" bIns="0" rtlCol="0" anchor="t">
            <a:spAutoFit/>
          </a:bodyPr>
          <a:lstStyle/>
          <a:p>
            <a:pPr>
              <a:lnSpc>
                <a:spcPts val="13452"/>
              </a:lnSpc>
            </a:pPr>
            <a:r>
              <a:rPr lang="en-US" sz="14160" spc="-594">
                <a:solidFill>
                  <a:srgbClr val="FFFFFF"/>
                </a:solidFill>
                <a:latin typeface="DM Sans Bold"/>
              </a:rPr>
              <a:t>DÉMONSTRATIONS D’ATTAQUES</a:t>
            </a:r>
          </a:p>
        </p:txBody>
      </p:sp>
      <p:grpSp>
        <p:nvGrpSpPr>
          <p:cNvPr id="4" name="Group 4"/>
          <p:cNvGrpSpPr/>
          <p:nvPr/>
        </p:nvGrpSpPr>
        <p:grpSpPr>
          <a:xfrm>
            <a:off x="1028700" y="7235680"/>
            <a:ext cx="6037351" cy="1854325"/>
            <a:chOff x="0" y="0"/>
            <a:chExt cx="8049802" cy="2472434"/>
          </a:xfrm>
        </p:grpSpPr>
        <p:sp>
          <p:nvSpPr>
            <p:cNvPr id="5" name="TextBox 5"/>
            <p:cNvSpPr txBox="1"/>
            <p:nvPr/>
          </p:nvSpPr>
          <p:spPr>
            <a:xfrm>
              <a:off x="0" y="524699"/>
              <a:ext cx="8049802" cy="449791"/>
            </a:xfrm>
            <a:prstGeom prst="rect">
              <a:avLst/>
            </a:prstGeom>
          </p:spPr>
          <p:txBody>
            <a:bodyPr lIns="0" tIns="0" rIns="0" bIns="0" rtlCol="0" anchor="t">
              <a:spAutoFit/>
            </a:bodyPr>
            <a:lstStyle/>
            <a:p>
              <a:pPr>
                <a:lnSpc>
                  <a:spcPts val="2800"/>
                </a:lnSpc>
              </a:pPr>
              <a:r>
                <a:rPr lang="en-US" sz="2000">
                  <a:solidFill>
                    <a:srgbClr val="E5F2E8"/>
                  </a:solidFill>
                  <a:latin typeface="DM Sans"/>
                </a:rPr>
                <a:t>ID 101</a:t>
              </a:r>
            </a:p>
          </p:txBody>
        </p:sp>
        <p:sp>
          <p:nvSpPr>
            <p:cNvPr id="6" name="TextBox 6"/>
            <p:cNvSpPr txBox="1"/>
            <p:nvPr/>
          </p:nvSpPr>
          <p:spPr>
            <a:xfrm>
              <a:off x="0" y="-57172"/>
              <a:ext cx="8049802" cy="556683"/>
            </a:xfrm>
            <a:prstGeom prst="rect">
              <a:avLst/>
            </a:prstGeom>
          </p:spPr>
          <p:txBody>
            <a:bodyPr lIns="0" tIns="0" rIns="0" bIns="0" rtlCol="0" anchor="t">
              <a:spAutoFit/>
            </a:bodyPr>
            <a:lstStyle/>
            <a:p>
              <a:pPr>
                <a:lnSpc>
                  <a:spcPts val="3500"/>
                </a:lnSpc>
              </a:pPr>
              <a:r>
                <a:rPr lang="en-US" sz="2500">
                  <a:solidFill>
                    <a:srgbClr val="E5F2E8"/>
                  </a:solidFill>
                  <a:latin typeface="DM Sans Bold"/>
                </a:rPr>
                <a:t>Assia Elguerch</a:t>
              </a:r>
            </a:p>
          </p:txBody>
        </p:sp>
        <p:sp>
          <p:nvSpPr>
            <p:cNvPr id="7" name="TextBox 7"/>
            <p:cNvSpPr txBox="1"/>
            <p:nvPr/>
          </p:nvSpPr>
          <p:spPr>
            <a:xfrm>
              <a:off x="0" y="1552743"/>
              <a:ext cx="8049802" cy="919691"/>
            </a:xfrm>
            <a:prstGeom prst="rect">
              <a:avLst/>
            </a:prstGeom>
          </p:spPr>
          <p:txBody>
            <a:bodyPr lIns="0" tIns="0" rIns="0" bIns="0" rtlCol="0" anchor="t">
              <a:spAutoFit/>
            </a:bodyPr>
            <a:lstStyle/>
            <a:p>
              <a:pPr>
                <a:lnSpc>
                  <a:spcPts val="2800"/>
                </a:lnSpc>
              </a:pPr>
              <a:endParaRPr/>
            </a:p>
            <a:p>
              <a:pPr>
                <a:lnSpc>
                  <a:spcPts val="2800"/>
                </a:lnSpc>
              </a:pPr>
              <a:r>
                <a:rPr lang="en-US" sz="2000" u="none">
                  <a:solidFill>
                    <a:srgbClr val="E5F2E8"/>
                  </a:solidFill>
                  <a:latin typeface="DM Sans"/>
                </a:rPr>
                <a:t>Sécurité des systèmes d'information  </a:t>
              </a:r>
            </a:p>
          </p:txBody>
        </p:sp>
      </p:gr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TextBox 2"/>
          <p:cNvSpPr txBox="1"/>
          <p:nvPr/>
        </p:nvSpPr>
        <p:spPr>
          <a:xfrm>
            <a:off x="548164" y="509648"/>
            <a:ext cx="17044870" cy="7397750"/>
          </a:xfrm>
          <a:prstGeom prst="rect">
            <a:avLst/>
          </a:prstGeom>
        </p:spPr>
        <p:txBody>
          <a:bodyPr lIns="0" tIns="0" rIns="0" bIns="0" rtlCol="0" anchor="t">
            <a:spAutoFit/>
          </a:bodyPr>
          <a:lstStyle/>
          <a:p>
            <a:pPr>
              <a:lnSpc>
                <a:spcPts val="2800"/>
              </a:lnSpc>
            </a:pPr>
            <a:endParaRPr/>
          </a:p>
          <a:p>
            <a:pPr>
              <a:lnSpc>
                <a:spcPts val="2800"/>
              </a:lnSpc>
            </a:pPr>
            <a:endParaRPr/>
          </a:p>
          <a:p>
            <a:pPr>
              <a:lnSpc>
                <a:spcPts val="2800"/>
              </a:lnSpc>
            </a:pPr>
            <a:endParaRPr/>
          </a:p>
          <a:p>
            <a:pPr>
              <a:lnSpc>
                <a:spcPts val="2800"/>
              </a:lnSpc>
            </a:pPr>
            <a:r>
              <a:rPr lang="en-US" sz="2000">
                <a:solidFill>
                  <a:srgbClr val="FFFFFF"/>
                </a:solidFill>
                <a:latin typeface="DM Sans Bold"/>
              </a:rPr>
              <a:t>   </a:t>
            </a:r>
            <a:r>
              <a:rPr lang="en-US" sz="2000">
                <a:solidFill>
                  <a:srgbClr val="EA2B2B"/>
                </a:solidFill>
                <a:latin typeface="DM Sans Bold"/>
              </a:rPr>
              <a:t> Installation Ettercap                                        IP address et Mac address de l-attacker                 IP address et MAC address de Victime                   </a:t>
            </a: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marL="431804" lvl="1" indent="-215902">
              <a:lnSpc>
                <a:spcPts val="2800"/>
              </a:lnSpc>
              <a:buFont typeface="Arial"/>
              <a:buChar char="•"/>
            </a:pPr>
            <a:r>
              <a:rPr lang="en-US" sz="2000">
                <a:solidFill>
                  <a:srgbClr val="FFFFFF"/>
                </a:solidFill>
                <a:latin typeface="DM Sans Bold"/>
              </a:rPr>
              <a:t>Utilisation d’outil Ettercap</a:t>
            </a:r>
          </a:p>
          <a:p>
            <a:pPr>
              <a:lnSpc>
                <a:spcPts val="2800"/>
              </a:lnSpc>
            </a:pPr>
            <a:endParaRPr lang="en-US" sz="2000">
              <a:solidFill>
                <a:srgbClr val="FFFFFF"/>
              </a:solidFill>
              <a:latin typeface="DM Sans Bold"/>
            </a:endParaRPr>
          </a:p>
          <a:p>
            <a:pPr>
              <a:lnSpc>
                <a:spcPts val="2800"/>
              </a:lnSpc>
            </a:pPr>
            <a:endParaRPr lang="en-US" sz="2000">
              <a:solidFill>
                <a:srgbClr val="FFFFFF"/>
              </a:solidFill>
              <a:latin typeface="DM Sans Bold"/>
            </a:endParaRPr>
          </a:p>
          <a:p>
            <a:pPr>
              <a:lnSpc>
                <a:spcPts val="2800"/>
              </a:lnSpc>
            </a:pPr>
            <a:endParaRPr lang="en-US" sz="2000">
              <a:solidFill>
                <a:srgbClr val="FFFFFF"/>
              </a:solidFill>
              <a:latin typeface="DM Sans Bold"/>
            </a:endParaRPr>
          </a:p>
          <a:p>
            <a:pPr>
              <a:lnSpc>
                <a:spcPts val="2800"/>
              </a:lnSpc>
            </a:pPr>
            <a:endParaRPr lang="en-US" sz="2000">
              <a:solidFill>
                <a:srgbClr val="FFFFFF"/>
              </a:solidFill>
              <a:latin typeface="DM Sans Bold"/>
            </a:endParaRPr>
          </a:p>
          <a:p>
            <a:pPr>
              <a:lnSpc>
                <a:spcPts val="2800"/>
              </a:lnSpc>
            </a:pPr>
            <a:endParaRPr lang="en-US" sz="2000">
              <a:solidFill>
                <a:srgbClr val="FFFFFF"/>
              </a:solidFill>
              <a:latin typeface="DM Sans Bold"/>
            </a:endParaRPr>
          </a:p>
          <a:p>
            <a:pPr>
              <a:lnSpc>
                <a:spcPts val="2800"/>
              </a:lnSpc>
            </a:pPr>
            <a:endParaRPr lang="en-US" sz="2000">
              <a:solidFill>
                <a:srgbClr val="FFFFFF"/>
              </a:solidFill>
              <a:latin typeface="DM Sans Bold"/>
            </a:endParaRPr>
          </a:p>
          <a:p>
            <a:pPr>
              <a:lnSpc>
                <a:spcPts val="2800"/>
              </a:lnSpc>
            </a:pPr>
            <a:endParaRPr lang="en-US" sz="2000">
              <a:solidFill>
                <a:srgbClr val="FFFFFF"/>
              </a:solidFill>
              <a:latin typeface="DM Sans Bold"/>
            </a:endParaRPr>
          </a:p>
          <a:p>
            <a:pPr>
              <a:lnSpc>
                <a:spcPts val="2800"/>
              </a:lnSpc>
            </a:pPr>
            <a:endParaRPr lang="en-US" sz="2000">
              <a:solidFill>
                <a:srgbClr val="FFFFFF"/>
              </a:solidFill>
              <a:latin typeface="DM Sans Bold"/>
            </a:endParaRPr>
          </a:p>
          <a:p>
            <a:pPr>
              <a:lnSpc>
                <a:spcPts val="2800"/>
              </a:lnSpc>
            </a:pPr>
            <a:endParaRPr lang="en-US" sz="2000">
              <a:solidFill>
                <a:srgbClr val="FFFFFF"/>
              </a:solidFill>
              <a:latin typeface="DM Sans Bold"/>
            </a:endParaRPr>
          </a:p>
          <a:p>
            <a:pPr>
              <a:lnSpc>
                <a:spcPts val="2800"/>
              </a:lnSpc>
            </a:pPr>
            <a:endParaRPr lang="en-US" sz="2000">
              <a:solidFill>
                <a:srgbClr val="FFFFFF"/>
              </a:solidFill>
              <a:latin typeface="DM Sans Bold"/>
            </a:endParaRPr>
          </a:p>
        </p:txBody>
      </p:sp>
      <p:sp>
        <p:nvSpPr>
          <p:cNvPr id="3" name="Freeform 3"/>
          <p:cNvSpPr/>
          <p:nvPr/>
        </p:nvSpPr>
        <p:spPr>
          <a:xfrm>
            <a:off x="788265" y="2027432"/>
            <a:ext cx="3546521" cy="1587995"/>
          </a:xfrm>
          <a:custGeom>
            <a:avLst/>
            <a:gdLst/>
            <a:ahLst/>
            <a:cxnLst/>
            <a:rect l="l" t="t" r="r" b="b"/>
            <a:pathLst>
              <a:path w="3546521" h="1587995">
                <a:moveTo>
                  <a:pt x="0" y="0"/>
                </a:moveTo>
                <a:lnTo>
                  <a:pt x="3546521" y="0"/>
                </a:lnTo>
                <a:lnTo>
                  <a:pt x="3546521" y="1587995"/>
                </a:lnTo>
                <a:lnTo>
                  <a:pt x="0" y="1587995"/>
                </a:lnTo>
                <a:lnTo>
                  <a:pt x="0" y="0"/>
                </a:lnTo>
                <a:close/>
              </a:path>
            </a:pathLst>
          </a:custGeom>
          <a:blipFill>
            <a:blip r:embed="rId2"/>
            <a:stretch>
              <a:fillRect/>
            </a:stretch>
          </a:blipFill>
        </p:spPr>
        <p:txBody>
          <a:bodyPr/>
          <a:lstStyle/>
          <a:p>
            <a:endParaRPr lang="en-US"/>
          </a:p>
        </p:txBody>
      </p:sp>
      <p:sp>
        <p:nvSpPr>
          <p:cNvPr id="4" name="Freeform 4"/>
          <p:cNvSpPr/>
          <p:nvPr/>
        </p:nvSpPr>
        <p:spPr>
          <a:xfrm>
            <a:off x="5642652" y="2027432"/>
            <a:ext cx="5399562" cy="1616973"/>
          </a:xfrm>
          <a:custGeom>
            <a:avLst/>
            <a:gdLst/>
            <a:ahLst/>
            <a:cxnLst/>
            <a:rect l="l" t="t" r="r" b="b"/>
            <a:pathLst>
              <a:path w="5399562" h="1616973">
                <a:moveTo>
                  <a:pt x="0" y="0"/>
                </a:moveTo>
                <a:lnTo>
                  <a:pt x="5399562" y="0"/>
                </a:lnTo>
                <a:lnTo>
                  <a:pt x="5399562" y="1616973"/>
                </a:lnTo>
                <a:lnTo>
                  <a:pt x="0" y="1616973"/>
                </a:lnTo>
                <a:lnTo>
                  <a:pt x="0" y="0"/>
                </a:lnTo>
                <a:close/>
              </a:path>
            </a:pathLst>
          </a:custGeom>
          <a:blipFill>
            <a:blip r:embed="rId3"/>
            <a:stretch>
              <a:fillRect r="-31095" b="-2849"/>
            </a:stretch>
          </a:blipFill>
        </p:spPr>
        <p:txBody>
          <a:bodyPr/>
          <a:lstStyle/>
          <a:p>
            <a:endParaRPr lang="en-US"/>
          </a:p>
        </p:txBody>
      </p:sp>
      <p:sp>
        <p:nvSpPr>
          <p:cNvPr id="5" name="Freeform 5"/>
          <p:cNvSpPr/>
          <p:nvPr/>
        </p:nvSpPr>
        <p:spPr>
          <a:xfrm>
            <a:off x="11580451" y="2027432"/>
            <a:ext cx="6012583" cy="1511978"/>
          </a:xfrm>
          <a:custGeom>
            <a:avLst/>
            <a:gdLst/>
            <a:ahLst/>
            <a:cxnLst/>
            <a:rect l="l" t="t" r="r" b="b"/>
            <a:pathLst>
              <a:path w="6012583" h="1511978">
                <a:moveTo>
                  <a:pt x="0" y="0"/>
                </a:moveTo>
                <a:lnTo>
                  <a:pt x="6012583" y="0"/>
                </a:lnTo>
                <a:lnTo>
                  <a:pt x="6012583" y="1511978"/>
                </a:lnTo>
                <a:lnTo>
                  <a:pt x="0" y="1511978"/>
                </a:lnTo>
                <a:lnTo>
                  <a:pt x="0" y="0"/>
                </a:lnTo>
                <a:close/>
              </a:path>
            </a:pathLst>
          </a:custGeom>
          <a:blipFill>
            <a:blip r:embed="rId4"/>
            <a:stretch>
              <a:fillRect l="-6254" b="-5027"/>
            </a:stretch>
          </a:blipFill>
        </p:spPr>
        <p:txBody>
          <a:bodyPr/>
          <a:lstStyle/>
          <a:p>
            <a:endParaRPr lang="en-US"/>
          </a:p>
        </p:txBody>
      </p:sp>
      <p:sp>
        <p:nvSpPr>
          <p:cNvPr id="6" name="Freeform 6"/>
          <p:cNvSpPr/>
          <p:nvPr/>
        </p:nvSpPr>
        <p:spPr>
          <a:xfrm>
            <a:off x="3637082" y="4657162"/>
            <a:ext cx="9410702" cy="4601138"/>
          </a:xfrm>
          <a:custGeom>
            <a:avLst/>
            <a:gdLst/>
            <a:ahLst/>
            <a:cxnLst/>
            <a:rect l="l" t="t" r="r" b="b"/>
            <a:pathLst>
              <a:path w="9410702" h="4601138">
                <a:moveTo>
                  <a:pt x="0" y="0"/>
                </a:moveTo>
                <a:lnTo>
                  <a:pt x="9410702" y="0"/>
                </a:lnTo>
                <a:lnTo>
                  <a:pt x="9410702" y="4601138"/>
                </a:lnTo>
                <a:lnTo>
                  <a:pt x="0" y="4601138"/>
                </a:lnTo>
                <a:lnTo>
                  <a:pt x="0" y="0"/>
                </a:lnTo>
                <a:close/>
              </a:path>
            </a:pathLst>
          </a:custGeom>
          <a:blipFill>
            <a:blip r:embed="rId5"/>
            <a:stretch>
              <a:fillRect b="-867"/>
            </a:stretch>
          </a:blipFill>
        </p:spPr>
        <p:txBody>
          <a:bodyPr/>
          <a:lstStyle/>
          <a:p>
            <a:endParaRPr lang="en-US"/>
          </a:p>
        </p:txBody>
      </p:sp>
      <p:sp>
        <p:nvSpPr>
          <p:cNvPr id="7" name="TextBox 7"/>
          <p:cNvSpPr txBox="1"/>
          <p:nvPr/>
        </p:nvSpPr>
        <p:spPr>
          <a:xfrm>
            <a:off x="4227004" y="179448"/>
            <a:ext cx="9833991"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Démarrage de l'attaque ARP Poisoning</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1969429" y="7565356"/>
            <a:ext cx="5640525" cy="2504012"/>
          </a:xfrm>
          <a:custGeom>
            <a:avLst/>
            <a:gdLst/>
            <a:ahLst/>
            <a:cxnLst/>
            <a:rect l="l" t="t" r="r" b="b"/>
            <a:pathLst>
              <a:path w="5640525" h="2504012">
                <a:moveTo>
                  <a:pt x="0" y="0"/>
                </a:moveTo>
                <a:lnTo>
                  <a:pt x="5640526" y="0"/>
                </a:lnTo>
                <a:lnTo>
                  <a:pt x="5640526" y="2504012"/>
                </a:lnTo>
                <a:lnTo>
                  <a:pt x="0" y="2504012"/>
                </a:lnTo>
                <a:lnTo>
                  <a:pt x="0" y="0"/>
                </a:lnTo>
                <a:close/>
              </a:path>
            </a:pathLst>
          </a:custGeom>
          <a:blipFill>
            <a:blip r:embed="rId2"/>
            <a:stretch>
              <a:fillRect r="-24112" b="-941"/>
            </a:stretch>
          </a:blipFill>
        </p:spPr>
        <p:txBody>
          <a:bodyPr/>
          <a:lstStyle/>
          <a:p>
            <a:endParaRPr lang="en-US"/>
          </a:p>
        </p:txBody>
      </p:sp>
      <p:sp>
        <p:nvSpPr>
          <p:cNvPr id="3" name="Freeform 3"/>
          <p:cNvSpPr/>
          <p:nvPr/>
        </p:nvSpPr>
        <p:spPr>
          <a:xfrm>
            <a:off x="1969429" y="3293673"/>
            <a:ext cx="10322862" cy="3198534"/>
          </a:xfrm>
          <a:custGeom>
            <a:avLst/>
            <a:gdLst/>
            <a:ahLst/>
            <a:cxnLst/>
            <a:rect l="l" t="t" r="r" b="b"/>
            <a:pathLst>
              <a:path w="10322862" h="3198534">
                <a:moveTo>
                  <a:pt x="0" y="0"/>
                </a:moveTo>
                <a:lnTo>
                  <a:pt x="10322862" y="0"/>
                </a:lnTo>
                <a:lnTo>
                  <a:pt x="10322862" y="3198533"/>
                </a:lnTo>
                <a:lnTo>
                  <a:pt x="0" y="319853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185947" y="203227"/>
            <a:ext cx="9916105"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Lancement de l'attaque ARP Poisoning</a:t>
            </a:r>
          </a:p>
        </p:txBody>
      </p:sp>
      <p:sp>
        <p:nvSpPr>
          <p:cNvPr id="5" name="TextBox 5"/>
          <p:cNvSpPr txBox="1"/>
          <p:nvPr/>
        </p:nvSpPr>
        <p:spPr>
          <a:xfrm>
            <a:off x="1969429" y="1130327"/>
            <a:ext cx="13875069" cy="1406525"/>
          </a:xfrm>
          <a:prstGeom prst="rect">
            <a:avLst/>
          </a:prstGeom>
        </p:spPr>
        <p:txBody>
          <a:bodyPr lIns="0" tIns="0" rIns="0" bIns="0" rtlCol="0" anchor="t">
            <a:spAutoFit/>
          </a:bodyPr>
          <a:lstStyle/>
          <a:p>
            <a:pPr>
              <a:lnSpc>
                <a:spcPts val="2800"/>
              </a:lnSpc>
            </a:pPr>
            <a:r>
              <a:rPr lang="en-US" sz="2000">
                <a:solidFill>
                  <a:srgbClr val="FFFFFF"/>
                </a:solidFill>
                <a:latin typeface="DM Sans Bold"/>
              </a:rPr>
              <a:t>En lançant l'attaque, nous constatons : </a:t>
            </a:r>
          </a:p>
          <a:p>
            <a:pPr marL="431804" lvl="1" indent="-215902">
              <a:lnSpc>
                <a:spcPts val="2800"/>
              </a:lnSpc>
              <a:buFont typeface="Arial"/>
              <a:buChar char="•"/>
            </a:pPr>
            <a:r>
              <a:rPr lang="en-US" sz="2000">
                <a:solidFill>
                  <a:srgbClr val="FFFFFF"/>
                </a:solidFill>
                <a:latin typeface="DM Sans Bold"/>
              </a:rPr>
              <a:t>En utilisant Wireshark, nous voyons les paquets de la victime. </a:t>
            </a:r>
          </a:p>
          <a:p>
            <a:pPr marL="431804" lvl="1" indent="-215902">
              <a:lnSpc>
                <a:spcPts val="2800"/>
              </a:lnSpc>
              <a:buFont typeface="Arial"/>
              <a:buChar char="•"/>
            </a:pPr>
            <a:r>
              <a:rPr lang="en-US" sz="2000">
                <a:solidFill>
                  <a:srgbClr val="FFFFFF"/>
                </a:solidFill>
                <a:latin typeface="DM Sans Bold"/>
              </a:rPr>
              <a:t>Nous pouvons donc avoir notre adresse Mac qui a pris le routeur par défaut </a:t>
            </a:r>
          </a:p>
          <a:p>
            <a:pPr marL="431804" lvl="1" indent="-215902">
              <a:lnSpc>
                <a:spcPts val="2800"/>
              </a:lnSpc>
              <a:buFont typeface="Arial"/>
              <a:buChar char="•"/>
            </a:pPr>
            <a:r>
              <a:rPr lang="en-US" sz="2000">
                <a:solidFill>
                  <a:srgbClr val="FFFFFF"/>
                </a:solidFill>
                <a:latin typeface="DM Sans Bold"/>
              </a:rPr>
              <a:t>Maintenant via Wireshark. Je peux renifler les paquets et savoir tout ce que la victime peut faire.</a:t>
            </a:r>
          </a:p>
        </p:txBody>
      </p:sp>
      <p:sp>
        <p:nvSpPr>
          <p:cNvPr id="6" name="TextBox 6"/>
          <p:cNvSpPr txBox="1"/>
          <p:nvPr/>
        </p:nvSpPr>
        <p:spPr>
          <a:xfrm>
            <a:off x="1969429" y="2798464"/>
            <a:ext cx="1582904" cy="349250"/>
          </a:xfrm>
          <a:prstGeom prst="rect">
            <a:avLst/>
          </a:prstGeom>
        </p:spPr>
        <p:txBody>
          <a:bodyPr lIns="0" tIns="0" rIns="0" bIns="0" rtlCol="0" anchor="t">
            <a:spAutoFit/>
          </a:bodyPr>
          <a:lstStyle/>
          <a:p>
            <a:pPr>
              <a:lnSpc>
                <a:spcPts val="2800"/>
              </a:lnSpc>
              <a:spcBef>
                <a:spcPct val="0"/>
              </a:spcBef>
            </a:pPr>
            <a:r>
              <a:rPr lang="en-US" sz="2000">
                <a:solidFill>
                  <a:srgbClr val="EA2B2B"/>
                </a:solidFill>
                <a:latin typeface="DM Sans Bold"/>
              </a:rPr>
              <a:t>Wireshark</a:t>
            </a:r>
          </a:p>
        </p:txBody>
      </p:sp>
      <p:sp>
        <p:nvSpPr>
          <p:cNvPr id="7" name="TextBox 7"/>
          <p:cNvSpPr txBox="1"/>
          <p:nvPr/>
        </p:nvSpPr>
        <p:spPr>
          <a:xfrm>
            <a:off x="1969429" y="6920831"/>
            <a:ext cx="4134161" cy="349250"/>
          </a:xfrm>
          <a:prstGeom prst="rect">
            <a:avLst/>
          </a:prstGeom>
        </p:spPr>
        <p:txBody>
          <a:bodyPr lIns="0" tIns="0" rIns="0" bIns="0" rtlCol="0" anchor="t">
            <a:spAutoFit/>
          </a:bodyPr>
          <a:lstStyle/>
          <a:p>
            <a:pPr>
              <a:lnSpc>
                <a:spcPts val="2800"/>
              </a:lnSpc>
              <a:spcBef>
                <a:spcPct val="0"/>
              </a:spcBef>
            </a:pPr>
            <a:r>
              <a:rPr lang="en-US" sz="2000">
                <a:solidFill>
                  <a:srgbClr val="EA2B2B"/>
                </a:solidFill>
                <a:latin typeface="DM Sans Bold"/>
              </a:rPr>
              <a:t>arp -a dans Windows 10 Victime</a:t>
            </a:r>
          </a:p>
        </p:txBody>
      </p:sp>
      <p:sp>
        <p:nvSpPr>
          <p:cNvPr id="8" name="TextBox 8"/>
          <p:cNvSpPr txBox="1"/>
          <p:nvPr/>
        </p:nvSpPr>
        <p:spPr>
          <a:xfrm>
            <a:off x="10183162" y="7071644"/>
            <a:ext cx="7076138" cy="2084074"/>
          </a:xfrm>
          <a:prstGeom prst="rect">
            <a:avLst/>
          </a:prstGeom>
        </p:spPr>
        <p:txBody>
          <a:bodyPr lIns="0" tIns="0" rIns="0" bIns="0" rtlCol="0" anchor="t">
            <a:spAutoFit/>
          </a:bodyPr>
          <a:lstStyle/>
          <a:p>
            <a:pPr algn="ctr">
              <a:lnSpc>
                <a:spcPts val="3331"/>
              </a:lnSpc>
            </a:pPr>
            <a:r>
              <a:rPr lang="en-US" sz="2379">
                <a:solidFill>
                  <a:srgbClr val="60F8BE"/>
                </a:solidFill>
                <a:latin typeface="DM Sans Bold"/>
              </a:rPr>
              <a:t>Sous Windows 10, j'envoyais une requête ping au routeur par défaut et dans Wireshark, j'ai remarqué qu'il capturait mon trafic de Windows 10 vers le routeur par défaut. Kali Linux connaît tout le trafic de Windows 10 !!!</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2359077" y="2380302"/>
            <a:ext cx="3096849" cy="3096849"/>
          </a:xfrm>
          <a:custGeom>
            <a:avLst/>
            <a:gdLst/>
            <a:ahLst/>
            <a:cxnLst/>
            <a:rect l="l" t="t" r="r" b="b"/>
            <a:pathLst>
              <a:path w="3096849" h="3096849">
                <a:moveTo>
                  <a:pt x="0" y="0"/>
                </a:moveTo>
                <a:lnTo>
                  <a:pt x="3096849" y="0"/>
                </a:lnTo>
                <a:lnTo>
                  <a:pt x="3096849" y="3096849"/>
                </a:lnTo>
                <a:lnTo>
                  <a:pt x="0" y="3096849"/>
                </a:lnTo>
                <a:lnTo>
                  <a:pt x="0" y="0"/>
                </a:lnTo>
                <a:close/>
              </a:path>
            </a:pathLst>
          </a:custGeom>
          <a:blipFill>
            <a:blip r:embed="rId2"/>
            <a:stretch>
              <a:fillRect/>
            </a:stretch>
          </a:blipFill>
        </p:spPr>
        <p:txBody>
          <a:bodyPr/>
          <a:lstStyle/>
          <a:p>
            <a:endParaRPr lang="en-US"/>
          </a:p>
        </p:txBody>
      </p:sp>
      <p:sp>
        <p:nvSpPr>
          <p:cNvPr id="3" name="Freeform 3"/>
          <p:cNvSpPr/>
          <p:nvPr/>
        </p:nvSpPr>
        <p:spPr>
          <a:xfrm>
            <a:off x="10644473" y="2126189"/>
            <a:ext cx="5577663" cy="3605075"/>
          </a:xfrm>
          <a:custGeom>
            <a:avLst/>
            <a:gdLst/>
            <a:ahLst/>
            <a:cxnLst/>
            <a:rect l="l" t="t" r="r" b="b"/>
            <a:pathLst>
              <a:path w="5577663" h="3605075">
                <a:moveTo>
                  <a:pt x="0" y="0"/>
                </a:moveTo>
                <a:lnTo>
                  <a:pt x="5577663" y="0"/>
                </a:lnTo>
                <a:lnTo>
                  <a:pt x="5577663" y="3605075"/>
                </a:lnTo>
                <a:lnTo>
                  <a:pt x="0" y="360507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09575"/>
            <a:ext cx="11686644" cy="619125"/>
          </a:xfrm>
          <a:prstGeom prst="rect">
            <a:avLst/>
          </a:prstGeom>
        </p:spPr>
        <p:txBody>
          <a:bodyPr lIns="0" tIns="0" rIns="0" bIns="0" rtlCol="0" anchor="t">
            <a:spAutoFit/>
          </a:bodyPr>
          <a:lstStyle/>
          <a:p>
            <a:pPr marL="0" lvl="0" indent="0">
              <a:lnSpc>
                <a:spcPts val="4800"/>
              </a:lnSpc>
              <a:spcBef>
                <a:spcPct val="0"/>
              </a:spcBef>
            </a:pPr>
            <a:r>
              <a:rPr lang="en-US" sz="4000" spc="-160">
                <a:solidFill>
                  <a:srgbClr val="60F8BE"/>
                </a:solidFill>
                <a:latin typeface="DM Sans Bold"/>
              </a:rPr>
              <a:t>Metasploite : attaquer une machine metasploitable</a:t>
            </a:r>
          </a:p>
        </p:txBody>
      </p:sp>
      <p:sp>
        <p:nvSpPr>
          <p:cNvPr id="5" name="TextBox 5"/>
          <p:cNvSpPr txBox="1"/>
          <p:nvPr/>
        </p:nvSpPr>
        <p:spPr>
          <a:xfrm>
            <a:off x="696279" y="1214503"/>
            <a:ext cx="5716599" cy="5143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C’est quoi Metasploit</a:t>
            </a:r>
          </a:p>
        </p:txBody>
      </p:sp>
      <p:sp>
        <p:nvSpPr>
          <p:cNvPr id="6" name="TextBox 6"/>
          <p:cNvSpPr txBox="1"/>
          <p:nvPr/>
        </p:nvSpPr>
        <p:spPr>
          <a:xfrm>
            <a:off x="513708" y="6303465"/>
            <a:ext cx="7832489" cy="2572919"/>
          </a:xfrm>
          <a:prstGeom prst="rect">
            <a:avLst/>
          </a:prstGeom>
        </p:spPr>
        <p:txBody>
          <a:bodyPr lIns="0" tIns="0" rIns="0" bIns="0" rtlCol="0" anchor="t">
            <a:spAutoFit/>
          </a:bodyPr>
          <a:lstStyle/>
          <a:p>
            <a:pPr marL="394875" lvl="1" indent="-197438">
              <a:lnSpc>
                <a:spcPts val="2560"/>
              </a:lnSpc>
              <a:buFont typeface="Arial"/>
              <a:buChar char="•"/>
            </a:pPr>
            <a:r>
              <a:rPr lang="en-US" sz="1828">
                <a:solidFill>
                  <a:srgbClr val="FFFFFF"/>
                </a:solidFill>
                <a:latin typeface="DM Sans Bold"/>
              </a:rPr>
              <a:t>Metasploit est un framework open-source de tests de pénétration utilisé par les professionnels de la cybersécurité pour évaluer et exploiter les vulnérabilités des systèmes informatiques. </a:t>
            </a:r>
          </a:p>
          <a:p>
            <a:pPr>
              <a:lnSpc>
                <a:spcPts val="2560"/>
              </a:lnSpc>
            </a:pPr>
            <a:endParaRPr lang="en-US" sz="1828">
              <a:solidFill>
                <a:srgbClr val="FFFFFF"/>
              </a:solidFill>
              <a:latin typeface="DM Sans Bold"/>
            </a:endParaRPr>
          </a:p>
          <a:p>
            <a:pPr marL="394875" lvl="1" indent="-197438">
              <a:lnSpc>
                <a:spcPts val="2560"/>
              </a:lnSpc>
              <a:buFont typeface="Arial"/>
              <a:buChar char="•"/>
            </a:pPr>
            <a:r>
              <a:rPr lang="en-US" sz="1828">
                <a:solidFill>
                  <a:srgbClr val="FFFFFF"/>
                </a:solidFill>
                <a:latin typeface="DM Sans Bold"/>
              </a:rPr>
              <a:t>Il offre une plateforme centralisée permettant de développer, tester et exécuter des exploits contre des cibles spécifiques, facilitant ainsi les activités de recherche en sécurité.</a:t>
            </a:r>
          </a:p>
        </p:txBody>
      </p:sp>
      <p:sp>
        <p:nvSpPr>
          <p:cNvPr id="7" name="TextBox 7"/>
          <p:cNvSpPr txBox="1"/>
          <p:nvPr/>
        </p:nvSpPr>
        <p:spPr>
          <a:xfrm>
            <a:off x="10505537" y="1214503"/>
            <a:ext cx="5716599" cy="5143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C’est quoi Metasploitable</a:t>
            </a:r>
          </a:p>
        </p:txBody>
      </p:sp>
      <p:sp>
        <p:nvSpPr>
          <p:cNvPr id="8" name="TextBox 8"/>
          <p:cNvSpPr txBox="1"/>
          <p:nvPr/>
        </p:nvSpPr>
        <p:spPr>
          <a:xfrm>
            <a:off x="9890912" y="6284415"/>
            <a:ext cx="7084784" cy="3521075"/>
          </a:xfrm>
          <a:prstGeom prst="rect">
            <a:avLst/>
          </a:prstGeom>
        </p:spPr>
        <p:txBody>
          <a:bodyPr lIns="0" tIns="0" rIns="0" bIns="0" rtlCol="0" anchor="t">
            <a:spAutoFit/>
          </a:bodyPr>
          <a:lstStyle/>
          <a:p>
            <a:pPr marL="431804" lvl="1" indent="-215902">
              <a:lnSpc>
                <a:spcPts val="2800"/>
              </a:lnSpc>
              <a:buFont typeface="Arial"/>
              <a:buChar char="•"/>
            </a:pPr>
            <a:r>
              <a:rPr lang="en-US" sz="2000">
                <a:solidFill>
                  <a:srgbClr val="FFFFFF"/>
                </a:solidFill>
                <a:latin typeface="DM Sans Bold"/>
              </a:rPr>
              <a:t>Metasploitable, quant à lui, est une machine virtuelle spécialement conçue pour être vulnérable à des attaques de sécurité. Elle est utilisée comme une cible d'entraînement et de test pour évaluer les compétences des professionnels de la cybersécurité dans la détection et la correction des vulnérabilités. </a:t>
            </a:r>
          </a:p>
          <a:p>
            <a:pPr>
              <a:lnSpc>
                <a:spcPts val="2800"/>
              </a:lnSpc>
            </a:pPr>
            <a:endParaRPr lang="en-US" sz="2000">
              <a:solidFill>
                <a:srgbClr val="FFFFFF"/>
              </a:solidFill>
              <a:latin typeface="DM Sans Bold"/>
            </a:endParaRPr>
          </a:p>
          <a:p>
            <a:pPr marL="431804" lvl="1" indent="-215902">
              <a:lnSpc>
                <a:spcPts val="2800"/>
              </a:lnSpc>
              <a:buFont typeface="Arial"/>
              <a:buChar char="•"/>
            </a:pPr>
            <a:r>
              <a:rPr lang="en-US" sz="2000">
                <a:solidFill>
                  <a:srgbClr val="FFFFFF"/>
                </a:solidFill>
                <a:latin typeface="DM Sans Bold"/>
              </a:rPr>
              <a:t>Metasploitable permet de simuler des scénarios réalistes d'attaques pour améliorer la préparation et la réaction face aux menaces informatiques.</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9550133" y="2858024"/>
            <a:ext cx="8141214" cy="4570952"/>
          </a:xfrm>
          <a:custGeom>
            <a:avLst/>
            <a:gdLst/>
            <a:ahLst/>
            <a:cxnLst/>
            <a:rect l="l" t="t" r="r" b="b"/>
            <a:pathLst>
              <a:path w="8141214" h="4570952">
                <a:moveTo>
                  <a:pt x="0" y="0"/>
                </a:moveTo>
                <a:lnTo>
                  <a:pt x="8141214" y="0"/>
                </a:lnTo>
                <a:lnTo>
                  <a:pt x="8141214" y="4570952"/>
                </a:lnTo>
                <a:lnTo>
                  <a:pt x="0" y="457095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18086" y="5179060"/>
            <a:ext cx="9525" cy="580390"/>
          </a:xfrm>
          <a:prstGeom prst="rect">
            <a:avLst/>
          </a:prstGeom>
        </p:spPr>
        <p:txBody>
          <a:bodyPr lIns="0" tIns="0" rIns="0" bIns="0" rtlCol="0" anchor="t">
            <a:spAutoFit/>
          </a:bodyPr>
          <a:lstStyle/>
          <a:p>
            <a:pPr algn="ctr">
              <a:lnSpc>
                <a:spcPts val="4759"/>
              </a:lnSpc>
            </a:pPr>
            <a:endParaRPr/>
          </a:p>
        </p:txBody>
      </p:sp>
      <p:sp>
        <p:nvSpPr>
          <p:cNvPr id="4" name="TextBox 4"/>
          <p:cNvSpPr txBox="1"/>
          <p:nvPr/>
        </p:nvSpPr>
        <p:spPr>
          <a:xfrm>
            <a:off x="521968" y="2218202"/>
            <a:ext cx="8622032" cy="6071090"/>
          </a:xfrm>
          <a:prstGeom prst="rect">
            <a:avLst/>
          </a:prstGeom>
        </p:spPr>
        <p:txBody>
          <a:bodyPr lIns="0" tIns="0" rIns="0" bIns="0" rtlCol="0" anchor="t">
            <a:spAutoFit/>
          </a:bodyPr>
          <a:lstStyle/>
          <a:p>
            <a:pPr>
              <a:lnSpc>
                <a:spcPts val="2417"/>
              </a:lnSpc>
            </a:pPr>
            <a:endParaRPr/>
          </a:p>
          <a:p>
            <a:pPr>
              <a:lnSpc>
                <a:spcPts val="2417"/>
              </a:lnSpc>
              <a:spcBef>
                <a:spcPct val="0"/>
              </a:spcBef>
            </a:pPr>
            <a:r>
              <a:rPr lang="en-US" sz="1727">
                <a:solidFill>
                  <a:srgbClr val="FFFFFF"/>
                </a:solidFill>
                <a:latin typeface="DM Sans Bold"/>
              </a:rPr>
              <a:t>Créer un laboratoire pour tester VMware avec Metasploitable à l'aide de Kali Linux peut être réalisé en suivant ces étapes de manière concise :</a:t>
            </a:r>
          </a:p>
          <a:p>
            <a:pPr>
              <a:lnSpc>
                <a:spcPts val="2417"/>
              </a:lnSpc>
              <a:spcBef>
                <a:spcPct val="0"/>
              </a:spcBef>
            </a:pPr>
            <a:endParaRPr lang="en-US" sz="1727">
              <a:solidFill>
                <a:srgbClr val="FFFFFF"/>
              </a:solidFill>
              <a:latin typeface="DM Sans Bold"/>
            </a:endParaRPr>
          </a:p>
          <a:p>
            <a:pPr marL="372863" lvl="1" indent="-186431">
              <a:lnSpc>
                <a:spcPts val="2417"/>
              </a:lnSpc>
              <a:buFont typeface="Arial"/>
              <a:buChar char="•"/>
            </a:pPr>
            <a:r>
              <a:rPr lang="en-US" sz="1727">
                <a:solidFill>
                  <a:srgbClr val="FF008A"/>
                </a:solidFill>
                <a:latin typeface="DM Sans Bold"/>
              </a:rPr>
              <a:t>Installation de VMware :</a:t>
            </a:r>
            <a:r>
              <a:rPr lang="en-US" sz="1727">
                <a:solidFill>
                  <a:srgbClr val="FFFFFF"/>
                </a:solidFill>
                <a:latin typeface="DM Sans Bold"/>
              </a:rPr>
              <a:t> Installez VMware sur votre machine hôte. Créez une machine virtuelle (VM) pour Kali Linux et une autre pour Metasploitable.</a:t>
            </a:r>
          </a:p>
          <a:p>
            <a:pPr>
              <a:lnSpc>
                <a:spcPts val="2417"/>
              </a:lnSpc>
            </a:pPr>
            <a:endParaRPr lang="en-US" sz="1727">
              <a:solidFill>
                <a:srgbClr val="FFFFFF"/>
              </a:solidFill>
              <a:latin typeface="DM Sans Bold"/>
            </a:endParaRPr>
          </a:p>
          <a:p>
            <a:pPr marL="372863" lvl="1" indent="-186431">
              <a:lnSpc>
                <a:spcPts val="2417"/>
              </a:lnSpc>
              <a:buFont typeface="Arial"/>
              <a:buChar char="•"/>
            </a:pPr>
            <a:r>
              <a:rPr lang="en-US" sz="1727">
                <a:solidFill>
                  <a:srgbClr val="FF008A"/>
                </a:solidFill>
                <a:latin typeface="DM Sans Bold"/>
              </a:rPr>
              <a:t>Configuration des réseaux :</a:t>
            </a:r>
            <a:r>
              <a:rPr lang="en-US" sz="1727">
                <a:solidFill>
                  <a:srgbClr val="FFFFFF"/>
                </a:solidFill>
                <a:latin typeface="DM Sans Bold"/>
              </a:rPr>
              <a:t> Configurez les réseaux des machines virtuelles. Utilisez le mode "Bridged" pour permettre aux VM d'accéder au réseau de manière indépendante. Assurez-vous que les deux VM ont une connexion réseau fonctionnelle.</a:t>
            </a:r>
          </a:p>
          <a:p>
            <a:pPr>
              <a:lnSpc>
                <a:spcPts val="2417"/>
              </a:lnSpc>
            </a:pPr>
            <a:endParaRPr lang="en-US" sz="1727">
              <a:solidFill>
                <a:srgbClr val="FFFFFF"/>
              </a:solidFill>
              <a:latin typeface="DM Sans Bold"/>
            </a:endParaRPr>
          </a:p>
          <a:p>
            <a:pPr marL="372863" lvl="1" indent="-186431">
              <a:lnSpc>
                <a:spcPts val="2417"/>
              </a:lnSpc>
              <a:buFont typeface="Arial"/>
              <a:buChar char="•"/>
            </a:pPr>
            <a:r>
              <a:rPr lang="en-US" sz="1727">
                <a:solidFill>
                  <a:srgbClr val="FF008A"/>
                </a:solidFill>
                <a:latin typeface="DM Sans Bold"/>
              </a:rPr>
              <a:t>Installation de Kali Linux : </a:t>
            </a:r>
            <a:r>
              <a:rPr lang="en-US" sz="1727">
                <a:solidFill>
                  <a:srgbClr val="FFFFFF"/>
                </a:solidFill>
                <a:latin typeface="DM Sans Bold"/>
              </a:rPr>
              <a:t>Installez Kali Linux sur la première machine virtuelle. Assurez-vous d'avoir une configuration réseau correcte pour permettre la communication avec la VM Metasploitable.</a:t>
            </a:r>
          </a:p>
          <a:p>
            <a:pPr>
              <a:lnSpc>
                <a:spcPts val="2417"/>
              </a:lnSpc>
            </a:pPr>
            <a:endParaRPr lang="en-US" sz="1727">
              <a:solidFill>
                <a:srgbClr val="FFFFFF"/>
              </a:solidFill>
              <a:latin typeface="DM Sans Bold"/>
            </a:endParaRPr>
          </a:p>
          <a:p>
            <a:pPr marL="372863" lvl="1" indent="-186431">
              <a:lnSpc>
                <a:spcPts val="2417"/>
              </a:lnSpc>
              <a:buFont typeface="Arial"/>
              <a:buChar char="•"/>
            </a:pPr>
            <a:r>
              <a:rPr lang="en-US" sz="1727">
                <a:solidFill>
                  <a:srgbClr val="FF008A"/>
                </a:solidFill>
                <a:latin typeface="DM Sans Bold"/>
              </a:rPr>
              <a:t>Installation de Metasploitable : </a:t>
            </a:r>
            <a:r>
              <a:rPr lang="en-US" sz="1727">
                <a:solidFill>
                  <a:srgbClr val="FFFFFF"/>
                </a:solidFill>
                <a:latin typeface="DM Sans Bold"/>
              </a:rPr>
              <a:t>Installez Metasploitable sur la deuxième machine virtuelle. Suivez les instructions spécifiques à Metasploitable pour configurer ses vulnérabilités simulées.</a:t>
            </a:r>
          </a:p>
          <a:p>
            <a:pPr>
              <a:lnSpc>
                <a:spcPts val="2417"/>
              </a:lnSpc>
              <a:spcBef>
                <a:spcPct val="0"/>
              </a:spcBef>
            </a:pPr>
            <a:endParaRPr lang="en-US" sz="1727">
              <a:solidFill>
                <a:srgbClr val="FFFFFF"/>
              </a:solidFill>
              <a:latin typeface="DM Sans Bold"/>
            </a:endParaRPr>
          </a:p>
        </p:txBody>
      </p:sp>
      <p:sp>
        <p:nvSpPr>
          <p:cNvPr id="5" name="TextBox 5"/>
          <p:cNvSpPr txBox="1"/>
          <p:nvPr/>
        </p:nvSpPr>
        <p:spPr>
          <a:xfrm>
            <a:off x="4458595" y="349250"/>
            <a:ext cx="9370811" cy="1384300"/>
          </a:xfrm>
          <a:prstGeom prst="rect">
            <a:avLst/>
          </a:prstGeom>
        </p:spPr>
        <p:txBody>
          <a:bodyPr lIns="0" tIns="0" rIns="0" bIns="0" rtlCol="0" anchor="t">
            <a:spAutoFit/>
          </a:bodyPr>
          <a:lstStyle/>
          <a:p>
            <a:pPr algn="ctr">
              <a:lnSpc>
                <a:spcPts val="5599"/>
              </a:lnSpc>
            </a:pPr>
            <a:r>
              <a:rPr lang="en-US" sz="3999">
                <a:solidFill>
                  <a:srgbClr val="F57D65"/>
                </a:solidFill>
                <a:latin typeface="Open Sans Bold"/>
              </a:rPr>
              <a:t>La préparation pour l’attaque contre metasploit </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9144000" y="2312455"/>
            <a:ext cx="8401303" cy="5887425"/>
          </a:xfrm>
          <a:custGeom>
            <a:avLst/>
            <a:gdLst/>
            <a:ahLst/>
            <a:cxnLst/>
            <a:rect l="l" t="t" r="r" b="b"/>
            <a:pathLst>
              <a:path w="8401303" h="5887425">
                <a:moveTo>
                  <a:pt x="0" y="0"/>
                </a:moveTo>
                <a:lnTo>
                  <a:pt x="8401303" y="0"/>
                </a:lnTo>
                <a:lnTo>
                  <a:pt x="8401303" y="5887425"/>
                </a:lnTo>
                <a:lnTo>
                  <a:pt x="0" y="588742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854277" y="349250"/>
            <a:ext cx="12579446"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Démarrage de l'attaque en utilisant le metasploit</a:t>
            </a:r>
          </a:p>
        </p:txBody>
      </p:sp>
      <p:sp>
        <p:nvSpPr>
          <p:cNvPr id="4" name="TextBox 4"/>
          <p:cNvSpPr txBox="1"/>
          <p:nvPr/>
        </p:nvSpPr>
        <p:spPr>
          <a:xfrm>
            <a:off x="703956" y="3171190"/>
            <a:ext cx="7832489" cy="389699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FFFFF"/>
                </a:solidFill>
                <a:latin typeface="DM Sans Bold"/>
              </a:rPr>
              <a:t>On utilise la commande </a:t>
            </a:r>
            <a:r>
              <a:rPr lang="en-US" sz="2199">
                <a:solidFill>
                  <a:srgbClr val="FF008A"/>
                </a:solidFill>
                <a:latin typeface="DM Sans Bold"/>
              </a:rPr>
              <a:t>search vsftpd </a:t>
            </a:r>
            <a:r>
              <a:rPr lang="en-US" sz="2199">
                <a:solidFill>
                  <a:srgbClr val="FFFFFF"/>
                </a:solidFill>
                <a:latin typeface="DM Sans Bold"/>
              </a:rPr>
              <a:t>: pour rechercher l'exploit pour exploiter une vulnérabilité FTP sur le métasploitable</a:t>
            </a:r>
          </a:p>
          <a:p>
            <a:pPr>
              <a:lnSpc>
                <a:spcPts val="3079"/>
              </a:lnSpc>
            </a:pPr>
            <a:endParaRPr lang="en-US" sz="2199">
              <a:solidFill>
                <a:srgbClr val="FFFFFF"/>
              </a:solidFill>
              <a:latin typeface="DM Sans Bold"/>
            </a:endParaRPr>
          </a:p>
          <a:p>
            <a:pPr marL="474979" lvl="1" indent="-237490">
              <a:lnSpc>
                <a:spcPts val="3079"/>
              </a:lnSpc>
              <a:buFont typeface="Arial"/>
              <a:buChar char="•"/>
            </a:pPr>
            <a:r>
              <a:rPr lang="en-US" sz="2199">
                <a:solidFill>
                  <a:srgbClr val="FFFFFF"/>
                </a:solidFill>
                <a:latin typeface="DM Sans Bold"/>
              </a:rPr>
              <a:t>la commande </a:t>
            </a:r>
            <a:r>
              <a:rPr lang="en-US" sz="2199">
                <a:solidFill>
                  <a:srgbClr val="FF008A"/>
                </a:solidFill>
                <a:latin typeface="DM Sans Bold"/>
              </a:rPr>
              <a:t>use 1 </a:t>
            </a:r>
            <a:r>
              <a:rPr lang="en-US" sz="2199">
                <a:solidFill>
                  <a:srgbClr val="FFFFFF"/>
                </a:solidFill>
                <a:latin typeface="DM Sans Bold"/>
              </a:rPr>
              <a:t>: pour utiliser l'exploit index 1</a:t>
            </a:r>
          </a:p>
          <a:p>
            <a:pPr>
              <a:lnSpc>
                <a:spcPts val="3079"/>
              </a:lnSpc>
            </a:pPr>
            <a:endParaRPr lang="en-US" sz="2199">
              <a:solidFill>
                <a:srgbClr val="FFFFFF"/>
              </a:solidFill>
              <a:latin typeface="DM Sans Bold"/>
            </a:endParaRPr>
          </a:p>
          <a:p>
            <a:pPr marL="474979" lvl="1" indent="-237490">
              <a:lnSpc>
                <a:spcPts val="3079"/>
              </a:lnSpc>
              <a:buFont typeface="Arial"/>
              <a:buChar char="•"/>
            </a:pPr>
            <a:r>
              <a:rPr lang="en-US" sz="2199">
                <a:solidFill>
                  <a:srgbClr val="FFFFFF"/>
                </a:solidFill>
                <a:latin typeface="DM Sans Bold"/>
              </a:rPr>
              <a:t>la commande Set </a:t>
            </a:r>
            <a:r>
              <a:rPr lang="en-US" sz="2199">
                <a:solidFill>
                  <a:srgbClr val="FF008A"/>
                </a:solidFill>
                <a:latin typeface="DM Sans Bold"/>
              </a:rPr>
              <a:t>RHOSTS @IP</a:t>
            </a:r>
            <a:r>
              <a:rPr lang="en-US" sz="2199">
                <a:solidFill>
                  <a:srgbClr val="FFFFFF"/>
                </a:solidFill>
                <a:latin typeface="DM Sans Bold"/>
              </a:rPr>
              <a:t> : pour saisir l'adresse IP de la machine pour l'utiliser</a:t>
            </a:r>
          </a:p>
          <a:p>
            <a:pPr>
              <a:lnSpc>
                <a:spcPts val="3079"/>
              </a:lnSpc>
            </a:pPr>
            <a:endParaRPr lang="en-US" sz="2199">
              <a:solidFill>
                <a:srgbClr val="FFFFFF"/>
              </a:solidFill>
              <a:latin typeface="DM Sans Bold"/>
            </a:endParaRPr>
          </a:p>
          <a:p>
            <a:pPr marL="474979" lvl="1" indent="-237490">
              <a:lnSpc>
                <a:spcPts val="3079"/>
              </a:lnSpc>
              <a:buFont typeface="Arial"/>
              <a:buChar char="•"/>
            </a:pPr>
            <a:r>
              <a:rPr lang="en-US" sz="2199">
                <a:solidFill>
                  <a:srgbClr val="FFFFFF"/>
                </a:solidFill>
                <a:latin typeface="DM Sans Bold"/>
              </a:rPr>
              <a:t>saisire la commande </a:t>
            </a:r>
            <a:r>
              <a:rPr lang="en-US" sz="2199">
                <a:solidFill>
                  <a:srgbClr val="FF008A"/>
                </a:solidFill>
                <a:latin typeface="DM Sans Bold"/>
              </a:rPr>
              <a:t>exploit</a:t>
            </a:r>
            <a:r>
              <a:rPr lang="en-US" sz="2199">
                <a:solidFill>
                  <a:srgbClr val="FFFFFF"/>
                </a:solidFill>
                <a:latin typeface="DM Sans Bold"/>
              </a:rPr>
              <a:t> pour lancer l'attaque</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2416744" y="3452513"/>
            <a:ext cx="13454512" cy="6064005"/>
          </a:xfrm>
          <a:custGeom>
            <a:avLst/>
            <a:gdLst/>
            <a:ahLst/>
            <a:cxnLst/>
            <a:rect l="l" t="t" r="r" b="b"/>
            <a:pathLst>
              <a:path w="13454512" h="6064005">
                <a:moveTo>
                  <a:pt x="0" y="0"/>
                </a:moveTo>
                <a:lnTo>
                  <a:pt x="13454512" y="0"/>
                </a:lnTo>
                <a:lnTo>
                  <a:pt x="13454512" y="6064006"/>
                </a:lnTo>
                <a:lnTo>
                  <a:pt x="0" y="606400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597465" y="161893"/>
            <a:ext cx="11093070"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Lancement de l'attaque sur metasploitable</a:t>
            </a:r>
          </a:p>
        </p:txBody>
      </p:sp>
      <p:sp>
        <p:nvSpPr>
          <p:cNvPr id="4" name="TextBox 4"/>
          <p:cNvSpPr txBox="1"/>
          <p:nvPr/>
        </p:nvSpPr>
        <p:spPr>
          <a:xfrm>
            <a:off x="1969429" y="1130327"/>
            <a:ext cx="13875069" cy="1406525"/>
          </a:xfrm>
          <a:prstGeom prst="rect">
            <a:avLst/>
          </a:prstGeom>
        </p:spPr>
        <p:txBody>
          <a:bodyPr lIns="0" tIns="0" rIns="0" bIns="0" rtlCol="0" anchor="t">
            <a:spAutoFit/>
          </a:bodyPr>
          <a:lstStyle/>
          <a:p>
            <a:pPr>
              <a:lnSpc>
                <a:spcPts val="2800"/>
              </a:lnSpc>
            </a:pPr>
            <a:r>
              <a:rPr lang="en-US" sz="2000">
                <a:solidFill>
                  <a:srgbClr val="FFFFFF"/>
                </a:solidFill>
                <a:latin typeface="DM Sans Bold"/>
              </a:rPr>
              <a:t>En lançant l'attaque, nous constatons : </a:t>
            </a:r>
          </a:p>
          <a:p>
            <a:pPr marL="431804" lvl="1" indent="-215902">
              <a:lnSpc>
                <a:spcPts val="2800"/>
              </a:lnSpc>
              <a:buFont typeface="Arial"/>
              <a:buChar char="•"/>
            </a:pPr>
            <a:r>
              <a:rPr lang="en-US" sz="2000">
                <a:solidFill>
                  <a:srgbClr val="FFFFFF"/>
                </a:solidFill>
                <a:latin typeface="DM Sans Bold"/>
              </a:rPr>
              <a:t>maintenant nous avons un accès complet à la machine à laquelle nous avons accès en tant que root</a:t>
            </a:r>
          </a:p>
          <a:p>
            <a:pPr marL="431804" lvl="1" indent="-215902">
              <a:lnSpc>
                <a:spcPts val="2800"/>
              </a:lnSpc>
              <a:buFont typeface="Arial"/>
              <a:buChar char="•"/>
            </a:pPr>
            <a:r>
              <a:rPr lang="en-US" sz="2000">
                <a:solidFill>
                  <a:srgbClr val="FFFFFF"/>
                </a:solidFill>
                <a:latin typeface="DM Sans Bold"/>
              </a:rPr>
              <a:t>Nous avons donc presque tous les privilèges </a:t>
            </a:r>
          </a:p>
          <a:p>
            <a:pPr marL="431804" lvl="1" indent="-215902">
              <a:lnSpc>
                <a:spcPts val="2800"/>
              </a:lnSpc>
              <a:buFont typeface="Arial"/>
              <a:buChar char="•"/>
            </a:pPr>
            <a:r>
              <a:rPr lang="en-US" sz="2000">
                <a:solidFill>
                  <a:srgbClr val="FFFFFF"/>
                </a:solidFill>
                <a:latin typeface="DM Sans Bold"/>
              </a:rPr>
              <a:t>Nous pouvons modifier Exécuter des scripts, écrire et lire à distance sur la machine</a:t>
            </a:r>
          </a:p>
        </p:txBody>
      </p:sp>
      <p:sp>
        <p:nvSpPr>
          <p:cNvPr id="5" name="TextBox 5"/>
          <p:cNvSpPr txBox="1"/>
          <p:nvPr/>
        </p:nvSpPr>
        <p:spPr>
          <a:xfrm>
            <a:off x="1969429" y="2798464"/>
            <a:ext cx="1582904" cy="349250"/>
          </a:xfrm>
          <a:prstGeom prst="rect">
            <a:avLst/>
          </a:prstGeom>
        </p:spPr>
        <p:txBody>
          <a:bodyPr lIns="0" tIns="0" rIns="0" bIns="0" rtlCol="0" anchor="t">
            <a:spAutoFit/>
          </a:bodyPr>
          <a:lstStyle/>
          <a:p>
            <a:pPr>
              <a:lnSpc>
                <a:spcPts val="2800"/>
              </a:lnSpc>
              <a:spcBef>
                <a:spcPct val="0"/>
              </a:spcBef>
            </a:pPr>
            <a:r>
              <a:rPr lang="en-US" sz="2000">
                <a:solidFill>
                  <a:srgbClr val="EA2B2B"/>
                </a:solidFill>
                <a:latin typeface="DM Sans Bold"/>
              </a:rPr>
              <a:t>L’attaque</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2359077" y="2779645"/>
            <a:ext cx="3096849" cy="3096849"/>
          </a:xfrm>
          <a:custGeom>
            <a:avLst/>
            <a:gdLst/>
            <a:ahLst/>
            <a:cxnLst/>
            <a:rect l="l" t="t" r="r" b="b"/>
            <a:pathLst>
              <a:path w="3096849" h="3096849">
                <a:moveTo>
                  <a:pt x="0" y="0"/>
                </a:moveTo>
                <a:lnTo>
                  <a:pt x="3096849" y="0"/>
                </a:lnTo>
                <a:lnTo>
                  <a:pt x="3096849" y="3096850"/>
                </a:lnTo>
                <a:lnTo>
                  <a:pt x="0" y="3096850"/>
                </a:lnTo>
                <a:lnTo>
                  <a:pt x="0" y="0"/>
                </a:lnTo>
                <a:close/>
              </a:path>
            </a:pathLst>
          </a:custGeom>
          <a:blipFill>
            <a:blip r:embed="rId2"/>
            <a:stretch>
              <a:fillRect/>
            </a:stretch>
          </a:blipFill>
        </p:spPr>
        <p:txBody>
          <a:bodyPr/>
          <a:lstStyle/>
          <a:p>
            <a:endParaRPr lang="en-US"/>
          </a:p>
        </p:txBody>
      </p:sp>
      <p:sp>
        <p:nvSpPr>
          <p:cNvPr id="3" name="Freeform 3"/>
          <p:cNvSpPr/>
          <p:nvPr/>
        </p:nvSpPr>
        <p:spPr>
          <a:xfrm>
            <a:off x="9570298" y="1799044"/>
            <a:ext cx="7587077" cy="5058051"/>
          </a:xfrm>
          <a:custGeom>
            <a:avLst/>
            <a:gdLst/>
            <a:ahLst/>
            <a:cxnLst/>
            <a:rect l="l" t="t" r="r" b="b"/>
            <a:pathLst>
              <a:path w="7587077" h="5058051">
                <a:moveTo>
                  <a:pt x="0" y="0"/>
                </a:moveTo>
                <a:lnTo>
                  <a:pt x="7587077" y="0"/>
                </a:lnTo>
                <a:lnTo>
                  <a:pt x="7587077" y="5058052"/>
                </a:lnTo>
                <a:lnTo>
                  <a:pt x="0" y="505805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09575"/>
            <a:ext cx="16785735" cy="1228725"/>
          </a:xfrm>
          <a:prstGeom prst="rect">
            <a:avLst/>
          </a:prstGeom>
        </p:spPr>
        <p:txBody>
          <a:bodyPr lIns="0" tIns="0" rIns="0" bIns="0" rtlCol="0" anchor="t">
            <a:spAutoFit/>
          </a:bodyPr>
          <a:lstStyle/>
          <a:p>
            <a:pPr marL="0" lvl="0" indent="0">
              <a:lnSpc>
                <a:spcPts val="4800"/>
              </a:lnSpc>
              <a:spcBef>
                <a:spcPct val="0"/>
              </a:spcBef>
            </a:pPr>
            <a:r>
              <a:rPr lang="en-US" sz="4000" spc="-160">
                <a:solidFill>
                  <a:srgbClr val="60F8BE"/>
                </a:solidFill>
                <a:latin typeface="DM Sans Bold"/>
              </a:rPr>
              <a:t>Compréhension et Renforcement de la Sécurité du Serveur Apache HTTP : Une Exploration Éducative</a:t>
            </a:r>
          </a:p>
        </p:txBody>
      </p:sp>
      <p:sp>
        <p:nvSpPr>
          <p:cNvPr id="5" name="TextBox 5"/>
          <p:cNvSpPr txBox="1"/>
          <p:nvPr/>
        </p:nvSpPr>
        <p:spPr>
          <a:xfrm>
            <a:off x="696279" y="1809750"/>
            <a:ext cx="5716599" cy="5143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C’est quoi Metasploit</a:t>
            </a:r>
          </a:p>
        </p:txBody>
      </p:sp>
      <p:sp>
        <p:nvSpPr>
          <p:cNvPr id="6" name="TextBox 6"/>
          <p:cNvSpPr txBox="1"/>
          <p:nvPr/>
        </p:nvSpPr>
        <p:spPr>
          <a:xfrm>
            <a:off x="513708" y="6303465"/>
            <a:ext cx="7832489" cy="2572919"/>
          </a:xfrm>
          <a:prstGeom prst="rect">
            <a:avLst/>
          </a:prstGeom>
        </p:spPr>
        <p:txBody>
          <a:bodyPr lIns="0" tIns="0" rIns="0" bIns="0" rtlCol="0" anchor="t">
            <a:spAutoFit/>
          </a:bodyPr>
          <a:lstStyle/>
          <a:p>
            <a:pPr marL="394875" lvl="1" indent="-197438">
              <a:lnSpc>
                <a:spcPts val="2560"/>
              </a:lnSpc>
              <a:buFont typeface="Arial"/>
              <a:buChar char="•"/>
            </a:pPr>
            <a:r>
              <a:rPr lang="en-US" sz="1828">
                <a:solidFill>
                  <a:srgbClr val="FFFFFF"/>
                </a:solidFill>
                <a:latin typeface="DM Sans Bold"/>
              </a:rPr>
              <a:t>Metasploit est un framework open-source de tests de pénétration utilisé par les professionnels de la cybersécurité pour évaluer et exploiter les vulnérabilités des systèmes informatiques. </a:t>
            </a:r>
          </a:p>
          <a:p>
            <a:pPr>
              <a:lnSpc>
                <a:spcPts val="2560"/>
              </a:lnSpc>
            </a:pPr>
            <a:endParaRPr lang="en-US" sz="1828">
              <a:solidFill>
                <a:srgbClr val="FFFFFF"/>
              </a:solidFill>
              <a:latin typeface="DM Sans Bold"/>
            </a:endParaRPr>
          </a:p>
          <a:p>
            <a:pPr marL="394875" lvl="1" indent="-197438">
              <a:lnSpc>
                <a:spcPts val="2560"/>
              </a:lnSpc>
              <a:buFont typeface="Arial"/>
              <a:buChar char="•"/>
            </a:pPr>
            <a:r>
              <a:rPr lang="en-US" sz="1828">
                <a:solidFill>
                  <a:srgbClr val="FFFFFF"/>
                </a:solidFill>
                <a:latin typeface="DM Sans Bold"/>
              </a:rPr>
              <a:t>Il offre une plateforme centralisée permettant de développer, tester et exécuter des exploits contre des cibles spécifiques, facilitant ainsi les activités de recherche en sécurité.</a:t>
            </a:r>
          </a:p>
        </p:txBody>
      </p:sp>
      <p:sp>
        <p:nvSpPr>
          <p:cNvPr id="7" name="TextBox 7"/>
          <p:cNvSpPr txBox="1"/>
          <p:nvPr/>
        </p:nvSpPr>
        <p:spPr>
          <a:xfrm>
            <a:off x="10505537" y="1809750"/>
            <a:ext cx="5716599" cy="5143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APACHE Serveur</a:t>
            </a:r>
          </a:p>
        </p:txBody>
      </p:sp>
      <p:sp>
        <p:nvSpPr>
          <p:cNvPr id="8" name="TextBox 8"/>
          <p:cNvSpPr txBox="1"/>
          <p:nvPr/>
        </p:nvSpPr>
        <p:spPr>
          <a:xfrm>
            <a:off x="9890912" y="6284415"/>
            <a:ext cx="7084784" cy="3521075"/>
          </a:xfrm>
          <a:prstGeom prst="rect">
            <a:avLst/>
          </a:prstGeom>
        </p:spPr>
        <p:txBody>
          <a:bodyPr lIns="0" tIns="0" rIns="0" bIns="0" rtlCol="0" anchor="t">
            <a:spAutoFit/>
          </a:bodyPr>
          <a:lstStyle/>
          <a:p>
            <a:pPr marL="431804" lvl="1" indent="-215902">
              <a:lnSpc>
                <a:spcPts val="2800"/>
              </a:lnSpc>
              <a:buFont typeface="Arial"/>
              <a:buChar char="•"/>
            </a:pPr>
            <a:r>
              <a:rPr lang="en-US" sz="2000">
                <a:solidFill>
                  <a:srgbClr val="FFFFFF"/>
                </a:solidFill>
                <a:latin typeface="DM Sans Bold"/>
              </a:rPr>
              <a:t>Apache HTTP Server est un logiciel open source largement utilisé pour servir des pages web sur Internet. Il est développé et maintenu par la Apache Software Foundation. Apache est connu pour sa fiabilité, sa flexibilité et sa modularité. </a:t>
            </a:r>
          </a:p>
          <a:p>
            <a:pPr>
              <a:lnSpc>
                <a:spcPts val="2800"/>
              </a:lnSpc>
            </a:pPr>
            <a:endParaRPr lang="en-US" sz="2000">
              <a:solidFill>
                <a:srgbClr val="FFFFFF"/>
              </a:solidFill>
              <a:latin typeface="DM Sans Bold"/>
            </a:endParaRPr>
          </a:p>
          <a:p>
            <a:pPr marL="431804" lvl="1" indent="-215902">
              <a:lnSpc>
                <a:spcPts val="2800"/>
              </a:lnSpc>
              <a:buFont typeface="Arial"/>
              <a:buChar char="•"/>
            </a:pPr>
            <a:r>
              <a:rPr lang="en-US" sz="2000">
                <a:solidFill>
                  <a:srgbClr val="FFFFFF"/>
                </a:solidFill>
                <a:latin typeface="DM Sans Bold"/>
              </a:rPr>
              <a:t>Il prend en charge le protocole HTTP et est compatible avec de nombreux systèmes d'exploitation, y compris Unix, Linux, Windows, et d'autres.</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9550133" y="2858024"/>
            <a:ext cx="8141214" cy="4570952"/>
          </a:xfrm>
          <a:custGeom>
            <a:avLst/>
            <a:gdLst/>
            <a:ahLst/>
            <a:cxnLst/>
            <a:rect l="l" t="t" r="r" b="b"/>
            <a:pathLst>
              <a:path w="8141214" h="4570952">
                <a:moveTo>
                  <a:pt x="0" y="0"/>
                </a:moveTo>
                <a:lnTo>
                  <a:pt x="8141214" y="0"/>
                </a:lnTo>
                <a:lnTo>
                  <a:pt x="8141214" y="4570952"/>
                </a:lnTo>
                <a:lnTo>
                  <a:pt x="0" y="457095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18086" y="5179060"/>
            <a:ext cx="9525" cy="580390"/>
          </a:xfrm>
          <a:prstGeom prst="rect">
            <a:avLst/>
          </a:prstGeom>
        </p:spPr>
        <p:txBody>
          <a:bodyPr lIns="0" tIns="0" rIns="0" bIns="0" rtlCol="0" anchor="t">
            <a:spAutoFit/>
          </a:bodyPr>
          <a:lstStyle/>
          <a:p>
            <a:pPr algn="ctr">
              <a:lnSpc>
                <a:spcPts val="4759"/>
              </a:lnSpc>
            </a:pPr>
            <a:endParaRPr/>
          </a:p>
        </p:txBody>
      </p:sp>
      <p:sp>
        <p:nvSpPr>
          <p:cNvPr id="4" name="TextBox 4"/>
          <p:cNvSpPr txBox="1"/>
          <p:nvPr/>
        </p:nvSpPr>
        <p:spPr>
          <a:xfrm>
            <a:off x="521968" y="2218202"/>
            <a:ext cx="8622032" cy="6080709"/>
          </a:xfrm>
          <a:prstGeom prst="rect">
            <a:avLst/>
          </a:prstGeom>
        </p:spPr>
        <p:txBody>
          <a:bodyPr lIns="0" tIns="0" rIns="0" bIns="0" rtlCol="0" anchor="t">
            <a:spAutoFit/>
          </a:bodyPr>
          <a:lstStyle/>
          <a:p>
            <a:pPr>
              <a:lnSpc>
                <a:spcPts val="2417"/>
              </a:lnSpc>
            </a:pPr>
            <a:endParaRPr/>
          </a:p>
          <a:p>
            <a:pPr>
              <a:lnSpc>
                <a:spcPts val="2417"/>
              </a:lnSpc>
              <a:spcBef>
                <a:spcPct val="0"/>
              </a:spcBef>
            </a:pPr>
            <a:r>
              <a:rPr lang="en-US" sz="1727">
                <a:solidFill>
                  <a:srgbClr val="FFFFFF"/>
                </a:solidFill>
                <a:latin typeface="DM Sans Bold"/>
              </a:rPr>
              <a:t>Créer un laboratoire pour tester VMware avec Metasploitable à l'aide de Kali Linux peut être réalisé en suivant ces étapes de manière concise :</a:t>
            </a:r>
          </a:p>
          <a:p>
            <a:pPr>
              <a:lnSpc>
                <a:spcPts val="2417"/>
              </a:lnSpc>
              <a:spcBef>
                <a:spcPct val="0"/>
              </a:spcBef>
            </a:pPr>
            <a:endParaRPr lang="en-US" sz="1727">
              <a:solidFill>
                <a:srgbClr val="FFFFFF"/>
              </a:solidFill>
              <a:latin typeface="DM Sans Bold"/>
            </a:endParaRPr>
          </a:p>
          <a:p>
            <a:pPr marL="372863" lvl="1" indent="-186432">
              <a:lnSpc>
                <a:spcPts val="2417"/>
              </a:lnSpc>
              <a:buFont typeface="Arial"/>
              <a:buChar char="•"/>
            </a:pPr>
            <a:r>
              <a:rPr lang="en-US" sz="1727">
                <a:solidFill>
                  <a:srgbClr val="FF008A"/>
                </a:solidFill>
                <a:latin typeface="DM Sans Bold"/>
              </a:rPr>
              <a:t>Installation de VMware :</a:t>
            </a:r>
            <a:r>
              <a:rPr lang="en-US" sz="1727">
                <a:solidFill>
                  <a:srgbClr val="FFFFFF"/>
                </a:solidFill>
                <a:latin typeface="DM Sans Bold"/>
              </a:rPr>
              <a:t> Installez VMware sur votre machine hôte. Créez une machine virtuelle (VM) pour Kali Linux et une autre pour Metasploitable.</a:t>
            </a:r>
          </a:p>
          <a:p>
            <a:pPr>
              <a:lnSpc>
                <a:spcPts val="2417"/>
              </a:lnSpc>
            </a:pPr>
            <a:endParaRPr lang="en-US" sz="1727">
              <a:solidFill>
                <a:srgbClr val="FFFFFF"/>
              </a:solidFill>
              <a:latin typeface="DM Sans Bold"/>
            </a:endParaRPr>
          </a:p>
          <a:p>
            <a:pPr marL="372863" lvl="1" indent="-186432">
              <a:lnSpc>
                <a:spcPts val="2417"/>
              </a:lnSpc>
              <a:buFont typeface="Arial"/>
              <a:buChar char="•"/>
            </a:pPr>
            <a:r>
              <a:rPr lang="en-US" sz="1727">
                <a:solidFill>
                  <a:srgbClr val="FF008A"/>
                </a:solidFill>
                <a:latin typeface="DM Sans Bold"/>
              </a:rPr>
              <a:t>Configuration des réseaux :</a:t>
            </a:r>
            <a:r>
              <a:rPr lang="en-US" sz="1727">
                <a:solidFill>
                  <a:srgbClr val="FFFFFF"/>
                </a:solidFill>
                <a:latin typeface="DM Sans Bold"/>
              </a:rPr>
              <a:t> Configurez les réseaux des machines virtuelles. Utilisez le mode "Bridged" pour permettre aux VM d'accéder au réseau de manière indépendante. Assurez-vous que les deux VM ont une connexion réseau fonctionnelle.</a:t>
            </a:r>
          </a:p>
          <a:p>
            <a:pPr>
              <a:lnSpc>
                <a:spcPts val="2417"/>
              </a:lnSpc>
            </a:pPr>
            <a:endParaRPr lang="en-US" sz="1727">
              <a:solidFill>
                <a:srgbClr val="FFFFFF"/>
              </a:solidFill>
              <a:latin typeface="DM Sans Bold"/>
            </a:endParaRPr>
          </a:p>
          <a:p>
            <a:pPr marL="372863" lvl="1" indent="-186432">
              <a:lnSpc>
                <a:spcPts val="2417"/>
              </a:lnSpc>
              <a:buFont typeface="Arial"/>
              <a:buChar char="•"/>
            </a:pPr>
            <a:r>
              <a:rPr lang="en-US" sz="1727">
                <a:solidFill>
                  <a:srgbClr val="FF008A"/>
                </a:solidFill>
                <a:latin typeface="DM Sans Bold"/>
              </a:rPr>
              <a:t>Installation de Kali Linux : </a:t>
            </a:r>
            <a:r>
              <a:rPr lang="en-US" sz="1727">
                <a:solidFill>
                  <a:srgbClr val="FFFFFF"/>
                </a:solidFill>
                <a:latin typeface="DM Sans Bold"/>
              </a:rPr>
              <a:t>Installez Kali Linux sur la première machine virtuelle. Assurez-vous d'avoir une configuration réseau correcte pour permettre la communication avec la VM Metasploitable.</a:t>
            </a:r>
          </a:p>
          <a:p>
            <a:pPr>
              <a:lnSpc>
                <a:spcPts val="2417"/>
              </a:lnSpc>
            </a:pPr>
            <a:endParaRPr lang="en-US" sz="1727">
              <a:solidFill>
                <a:srgbClr val="FFFFFF"/>
              </a:solidFill>
              <a:latin typeface="DM Sans Bold"/>
            </a:endParaRPr>
          </a:p>
          <a:p>
            <a:pPr marL="372863" lvl="1" indent="-186432">
              <a:lnSpc>
                <a:spcPts val="2417"/>
              </a:lnSpc>
              <a:buFont typeface="Arial"/>
              <a:buChar char="•"/>
            </a:pPr>
            <a:r>
              <a:rPr lang="en-US" sz="1727">
                <a:solidFill>
                  <a:srgbClr val="FF008A"/>
                </a:solidFill>
                <a:latin typeface="DM Sans Bold"/>
              </a:rPr>
              <a:t>Installation de Metasploitable : </a:t>
            </a:r>
            <a:r>
              <a:rPr lang="en-US" sz="1727">
                <a:solidFill>
                  <a:srgbClr val="FFFFFF"/>
                </a:solidFill>
                <a:latin typeface="DM Sans Bold"/>
              </a:rPr>
              <a:t>Installez Metasploitable sur la deuxième machine virtuelle. Suivez les instructions spécifiques à Metasploitable pour configurer ses vulnérabilités simulées. </a:t>
            </a:r>
            <a:r>
              <a:rPr lang="en-US" sz="1727">
                <a:solidFill>
                  <a:srgbClr val="60F8BE"/>
                </a:solidFill>
                <a:latin typeface="DM Sans Bold"/>
              </a:rPr>
              <a:t>(metasploitable a un serveur Apache)</a:t>
            </a:r>
          </a:p>
          <a:p>
            <a:pPr>
              <a:lnSpc>
                <a:spcPts val="2417"/>
              </a:lnSpc>
              <a:spcBef>
                <a:spcPct val="0"/>
              </a:spcBef>
            </a:pPr>
            <a:endParaRPr lang="en-US" sz="1727">
              <a:solidFill>
                <a:srgbClr val="60F8BE"/>
              </a:solidFill>
              <a:latin typeface="DM Sans Bold"/>
            </a:endParaRPr>
          </a:p>
        </p:txBody>
      </p:sp>
      <p:sp>
        <p:nvSpPr>
          <p:cNvPr id="5" name="TextBox 5"/>
          <p:cNvSpPr txBox="1"/>
          <p:nvPr/>
        </p:nvSpPr>
        <p:spPr>
          <a:xfrm>
            <a:off x="2777884" y="349250"/>
            <a:ext cx="12732233"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La préparation pour l’attaque HTTP Server Apache</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618537" y="1250560"/>
            <a:ext cx="6760520" cy="4239392"/>
          </a:xfrm>
          <a:custGeom>
            <a:avLst/>
            <a:gdLst/>
            <a:ahLst/>
            <a:cxnLst/>
            <a:rect l="l" t="t" r="r" b="b"/>
            <a:pathLst>
              <a:path w="6760520" h="4239392">
                <a:moveTo>
                  <a:pt x="0" y="0"/>
                </a:moveTo>
                <a:lnTo>
                  <a:pt x="6760520" y="0"/>
                </a:lnTo>
                <a:lnTo>
                  <a:pt x="6760520" y="4239392"/>
                </a:lnTo>
                <a:lnTo>
                  <a:pt x="0" y="4239392"/>
                </a:lnTo>
                <a:lnTo>
                  <a:pt x="0" y="0"/>
                </a:lnTo>
                <a:close/>
              </a:path>
            </a:pathLst>
          </a:custGeom>
          <a:blipFill>
            <a:blip r:embed="rId2"/>
            <a:stretch>
              <a:fillRect r="-40758"/>
            </a:stretch>
          </a:blipFill>
        </p:spPr>
        <p:txBody>
          <a:bodyPr/>
          <a:lstStyle/>
          <a:p>
            <a:endParaRPr lang="en-US"/>
          </a:p>
        </p:txBody>
      </p:sp>
      <p:sp>
        <p:nvSpPr>
          <p:cNvPr id="3" name="Freeform 3"/>
          <p:cNvSpPr/>
          <p:nvPr/>
        </p:nvSpPr>
        <p:spPr>
          <a:xfrm>
            <a:off x="618537" y="6002292"/>
            <a:ext cx="6760520" cy="3034147"/>
          </a:xfrm>
          <a:custGeom>
            <a:avLst/>
            <a:gdLst/>
            <a:ahLst/>
            <a:cxnLst/>
            <a:rect l="l" t="t" r="r" b="b"/>
            <a:pathLst>
              <a:path w="6760520" h="3034147">
                <a:moveTo>
                  <a:pt x="0" y="0"/>
                </a:moveTo>
                <a:lnTo>
                  <a:pt x="6760520" y="0"/>
                </a:lnTo>
                <a:lnTo>
                  <a:pt x="6760520" y="3034148"/>
                </a:lnTo>
                <a:lnTo>
                  <a:pt x="0" y="303414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578667" y="349250"/>
            <a:ext cx="9130667"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Démarrage de l'attaque sur Apache</a:t>
            </a:r>
          </a:p>
        </p:txBody>
      </p:sp>
      <p:sp>
        <p:nvSpPr>
          <p:cNvPr id="5" name="TextBox 5"/>
          <p:cNvSpPr txBox="1"/>
          <p:nvPr/>
        </p:nvSpPr>
        <p:spPr>
          <a:xfrm>
            <a:off x="8126281" y="3339855"/>
            <a:ext cx="9543182" cy="311594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FFFFF"/>
                </a:solidFill>
                <a:latin typeface="DM Sans Bold"/>
              </a:rPr>
              <a:t>Nous avons utilisé la commande </a:t>
            </a:r>
            <a:r>
              <a:rPr lang="en-US" sz="2199">
                <a:solidFill>
                  <a:srgbClr val="FF008A"/>
                </a:solidFill>
                <a:latin typeface="DM Sans Bold"/>
              </a:rPr>
              <a:t>nbtscan -r</a:t>
            </a:r>
            <a:r>
              <a:rPr lang="en-US" sz="2199">
                <a:solidFill>
                  <a:srgbClr val="FFFFFF"/>
                </a:solidFill>
                <a:latin typeface="DM Sans Bold"/>
              </a:rPr>
              <a:t> pour voir si mon métasploitable est affiché sur mon réseau. </a:t>
            </a:r>
          </a:p>
          <a:p>
            <a:pPr>
              <a:lnSpc>
                <a:spcPts val="3079"/>
              </a:lnSpc>
            </a:pPr>
            <a:endParaRPr lang="en-US" sz="2199">
              <a:solidFill>
                <a:srgbClr val="FFFFFF"/>
              </a:solidFill>
              <a:latin typeface="DM Sans Bold"/>
            </a:endParaRPr>
          </a:p>
          <a:p>
            <a:pPr marL="474979" lvl="1" indent="-237490">
              <a:lnSpc>
                <a:spcPts val="3079"/>
              </a:lnSpc>
              <a:buFont typeface="Arial"/>
              <a:buChar char="•"/>
            </a:pPr>
            <a:r>
              <a:rPr lang="en-US" sz="2199">
                <a:solidFill>
                  <a:srgbClr val="FFFFFF"/>
                </a:solidFill>
                <a:latin typeface="DM Sans Bold"/>
              </a:rPr>
              <a:t>J'ai utilisé </a:t>
            </a:r>
            <a:r>
              <a:rPr lang="en-US" sz="2199">
                <a:solidFill>
                  <a:srgbClr val="FF008A"/>
                </a:solidFill>
                <a:latin typeface="DM Sans Bold"/>
              </a:rPr>
              <a:t>nmap -sV</a:t>
            </a:r>
            <a:r>
              <a:rPr lang="en-US" sz="2199">
                <a:solidFill>
                  <a:srgbClr val="FFFFFF"/>
                </a:solidFill>
                <a:latin typeface="DM Sans Bold"/>
              </a:rPr>
              <a:t> pour énumérer et analyser le système et vérifier s'il existe un serveur Apache et quel port il utilise.</a:t>
            </a:r>
          </a:p>
          <a:p>
            <a:pPr>
              <a:lnSpc>
                <a:spcPts val="3079"/>
              </a:lnSpc>
            </a:pPr>
            <a:endParaRPr lang="en-US" sz="2199">
              <a:solidFill>
                <a:srgbClr val="FFFFFF"/>
              </a:solidFill>
              <a:latin typeface="DM Sans Bold"/>
            </a:endParaRPr>
          </a:p>
          <a:p>
            <a:pPr marL="474979" lvl="1" indent="-237490">
              <a:lnSpc>
                <a:spcPts val="3079"/>
              </a:lnSpc>
              <a:buFont typeface="Arial"/>
              <a:buChar char="•"/>
            </a:pPr>
            <a:r>
              <a:rPr lang="en-US" sz="2199">
                <a:solidFill>
                  <a:srgbClr val="FFFFFF"/>
                </a:solidFill>
                <a:latin typeface="DM Sans Bold"/>
              </a:rPr>
              <a:t>metasploitable utilise le</a:t>
            </a:r>
            <a:r>
              <a:rPr lang="en-US" sz="2199">
                <a:solidFill>
                  <a:srgbClr val="60F8BE"/>
                </a:solidFill>
                <a:latin typeface="DM Sans Bold"/>
              </a:rPr>
              <a:t> serveur Apache et utilise la version php 5.2.4</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307081" y="3340228"/>
            <a:ext cx="4189517" cy="3282009"/>
          </a:xfrm>
          <a:custGeom>
            <a:avLst/>
            <a:gdLst/>
            <a:ahLst/>
            <a:cxnLst/>
            <a:rect l="l" t="t" r="r" b="b"/>
            <a:pathLst>
              <a:path w="4189517" h="3282009">
                <a:moveTo>
                  <a:pt x="0" y="0"/>
                </a:moveTo>
                <a:lnTo>
                  <a:pt x="4189517" y="0"/>
                </a:lnTo>
                <a:lnTo>
                  <a:pt x="4189517" y="3282009"/>
                </a:lnTo>
                <a:lnTo>
                  <a:pt x="0" y="3282009"/>
                </a:lnTo>
                <a:lnTo>
                  <a:pt x="0" y="0"/>
                </a:lnTo>
                <a:close/>
              </a:path>
            </a:pathLst>
          </a:custGeom>
          <a:blipFill>
            <a:blip r:embed="rId2"/>
            <a:stretch>
              <a:fillRect/>
            </a:stretch>
          </a:blipFill>
        </p:spPr>
        <p:txBody>
          <a:bodyPr/>
          <a:lstStyle/>
          <a:p>
            <a:endParaRPr lang="en-US"/>
          </a:p>
        </p:txBody>
      </p:sp>
      <p:sp>
        <p:nvSpPr>
          <p:cNvPr id="3" name="Freeform 3"/>
          <p:cNvSpPr/>
          <p:nvPr/>
        </p:nvSpPr>
        <p:spPr>
          <a:xfrm>
            <a:off x="5023608" y="3393078"/>
            <a:ext cx="7508156" cy="3194259"/>
          </a:xfrm>
          <a:custGeom>
            <a:avLst/>
            <a:gdLst/>
            <a:ahLst/>
            <a:cxnLst/>
            <a:rect l="l" t="t" r="r" b="b"/>
            <a:pathLst>
              <a:path w="7508156" h="3194259">
                <a:moveTo>
                  <a:pt x="0" y="0"/>
                </a:moveTo>
                <a:lnTo>
                  <a:pt x="7508155" y="0"/>
                </a:lnTo>
                <a:lnTo>
                  <a:pt x="7508155" y="3194259"/>
                </a:lnTo>
                <a:lnTo>
                  <a:pt x="0" y="3194259"/>
                </a:lnTo>
                <a:lnTo>
                  <a:pt x="0" y="0"/>
                </a:lnTo>
                <a:close/>
              </a:path>
            </a:pathLst>
          </a:custGeom>
          <a:blipFill>
            <a:blip r:embed="rId3"/>
            <a:stretch>
              <a:fillRect/>
            </a:stretch>
          </a:blipFill>
        </p:spPr>
        <p:txBody>
          <a:bodyPr/>
          <a:lstStyle/>
          <a:p>
            <a:endParaRPr lang="en-US"/>
          </a:p>
        </p:txBody>
      </p:sp>
      <p:sp>
        <p:nvSpPr>
          <p:cNvPr id="4" name="Freeform 4"/>
          <p:cNvSpPr/>
          <p:nvPr/>
        </p:nvSpPr>
        <p:spPr>
          <a:xfrm>
            <a:off x="2618973" y="6834427"/>
            <a:ext cx="7376962" cy="3165914"/>
          </a:xfrm>
          <a:custGeom>
            <a:avLst/>
            <a:gdLst/>
            <a:ahLst/>
            <a:cxnLst/>
            <a:rect l="l" t="t" r="r" b="b"/>
            <a:pathLst>
              <a:path w="7376962" h="3165914">
                <a:moveTo>
                  <a:pt x="0" y="0"/>
                </a:moveTo>
                <a:lnTo>
                  <a:pt x="7376962" y="0"/>
                </a:lnTo>
                <a:lnTo>
                  <a:pt x="7376962" y="3165914"/>
                </a:lnTo>
                <a:lnTo>
                  <a:pt x="0" y="3165914"/>
                </a:lnTo>
                <a:lnTo>
                  <a:pt x="0" y="0"/>
                </a:lnTo>
                <a:close/>
              </a:path>
            </a:pathLst>
          </a:custGeom>
          <a:blipFill>
            <a:blip r:embed="rId4"/>
            <a:stretch>
              <a:fillRect/>
            </a:stretch>
          </a:blipFill>
        </p:spPr>
        <p:txBody>
          <a:bodyPr/>
          <a:lstStyle/>
          <a:p>
            <a:endParaRPr lang="en-US"/>
          </a:p>
        </p:txBody>
      </p:sp>
      <p:sp>
        <p:nvSpPr>
          <p:cNvPr id="5" name="Freeform 5"/>
          <p:cNvSpPr/>
          <p:nvPr/>
        </p:nvSpPr>
        <p:spPr>
          <a:xfrm>
            <a:off x="12676294" y="4516467"/>
            <a:ext cx="5304624" cy="4635920"/>
          </a:xfrm>
          <a:custGeom>
            <a:avLst/>
            <a:gdLst/>
            <a:ahLst/>
            <a:cxnLst/>
            <a:rect l="l" t="t" r="r" b="b"/>
            <a:pathLst>
              <a:path w="5304624" h="4635920">
                <a:moveTo>
                  <a:pt x="0" y="0"/>
                </a:moveTo>
                <a:lnTo>
                  <a:pt x="5304625" y="0"/>
                </a:lnTo>
                <a:lnTo>
                  <a:pt x="5304625" y="4635920"/>
                </a:lnTo>
                <a:lnTo>
                  <a:pt x="0" y="4635920"/>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556408" y="193578"/>
            <a:ext cx="11175184"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Lancement de l'attaque sur Apache serveur </a:t>
            </a:r>
          </a:p>
        </p:txBody>
      </p:sp>
      <p:sp>
        <p:nvSpPr>
          <p:cNvPr id="7" name="TextBox 7"/>
          <p:cNvSpPr txBox="1"/>
          <p:nvPr/>
        </p:nvSpPr>
        <p:spPr>
          <a:xfrm>
            <a:off x="2956444" y="1084735"/>
            <a:ext cx="7174571" cy="1406525"/>
          </a:xfrm>
          <a:prstGeom prst="rect">
            <a:avLst/>
          </a:prstGeom>
        </p:spPr>
        <p:txBody>
          <a:bodyPr lIns="0" tIns="0" rIns="0" bIns="0" rtlCol="0" anchor="t">
            <a:spAutoFit/>
          </a:bodyPr>
          <a:lstStyle/>
          <a:p>
            <a:pPr>
              <a:lnSpc>
                <a:spcPts val="2800"/>
              </a:lnSpc>
            </a:pPr>
            <a:r>
              <a:rPr lang="en-US" sz="2000">
                <a:solidFill>
                  <a:srgbClr val="FFFFFF"/>
                </a:solidFill>
                <a:latin typeface="DM Sans Bold"/>
              </a:rPr>
              <a:t>En lançant l'attaque, nous constatons : </a:t>
            </a:r>
          </a:p>
          <a:p>
            <a:pPr marL="431804" lvl="1" indent="-215902">
              <a:lnSpc>
                <a:spcPts val="2800"/>
              </a:lnSpc>
              <a:buFont typeface="Arial"/>
              <a:buChar char="•"/>
            </a:pPr>
            <a:r>
              <a:rPr lang="en-US" sz="2000">
                <a:solidFill>
                  <a:srgbClr val="FFFFFF"/>
                </a:solidFill>
                <a:latin typeface="DM Sans Bold"/>
              </a:rPr>
              <a:t>J'ai utilisé Metasploit pour accéder au serveur Apache</a:t>
            </a:r>
          </a:p>
          <a:p>
            <a:pPr marL="431804" lvl="1" indent="-215902">
              <a:lnSpc>
                <a:spcPts val="2800"/>
              </a:lnSpc>
              <a:buFont typeface="Arial"/>
              <a:buChar char="•"/>
            </a:pPr>
            <a:r>
              <a:rPr lang="en-US" sz="2000">
                <a:solidFill>
                  <a:srgbClr val="FFFFFF"/>
                </a:solidFill>
                <a:latin typeface="DM Sans Bold"/>
              </a:rPr>
              <a:t>J'ai utilisé un </a:t>
            </a:r>
            <a:r>
              <a:rPr lang="en-US" sz="2000">
                <a:solidFill>
                  <a:srgbClr val="60F8BE"/>
                </a:solidFill>
                <a:latin typeface="DM Sans Bold"/>
              </a:rPr>
              <a:t>CVE 2012-1823 php 5.4.2</a:t>
            </a:r>
            <a:r>
              <a:rPr lang="en-US" sz="2000">
                <a:solidFill>
                  <a:srgbClr val="FFFFFF"/>
                </a:solidFill>
                <a:latin typeface="DM Sans Bold"/>
              </a:rPr>
              <a:t> pour exploiter</a:t>
            </a:r>
          </a:p>
          <a:p>
            <a:pPr marL="431804" lvl="1" indent="-215902">
              <a:lnSpc>
                <a:spcPts val="2800"/>
              </a:lnSpc>
              <a:buFont typeface="Arial"/>
              <a:buChar char="•"/>
            </a:pPr>
            <a:r>
              <a:rPr lang="en-US" sz="2000">
                <a:solidFill>
                  <a:srgbClr val="FFFFFF"/>
                </a:solidFill>
                <a:latin typeface="DM Sans Bold"/>
              </a:rPr>
              <a:t>J'ai maintenant un accès complet au serveur HTTP</a:t>
            </a:r>
          </a:p>
        </p:txBody>
      </p:sp>
      <p:sp>
        <p:nvSpPr>
          <p:cNvPr id="8" name="TextBox 8"/>
          <p:cNvSpPr txBox="1"/>
          <p:nvPr/>
        </p:nvSpPr>
        <p:spPr>
          <a:xfrm>
            <a:off x="8391713" y="2763184"/>
            <a:ext cx="1504575" cy="382244"/>
          </a:xfrm>
          <a:prstGeom prst="rect">
            <a:avLst/>
          </a:prstGeom>
        </p:spPr>
        <p:txBody>
          <a:bodyPr lIns="0" tIns="0" rIns="0" bIns="0" rtlCol="0" anchor="t">
            <a:spAutoFit/>
          </a:bodyPr>
          <a:lstStyle/>
          <a:p>
            <a:pPr>
              <a:lnSpc>
                <a:spcPts val="3081"/>
              </a:lnSpc>
              <a:spcBef>
                <a:spcPct val="0"/>
              </a:spcBef>
            </a:pPr>
            <a:r>
              <a:rPr lang="en-US" sz="2201">
                <a:solidFill>
                  <a:srgbClr val="EA2B2B"/>
                </a:solidFill>
                <a:latin typeface="DM Sans Bold"/>
              </a:rPr>
              <a:t>L’attaque</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3748907" y="35759"/>
            <a:ext cx="12892907" cy="10251241"/>
          </a:xfrm>
          <a:custGeom>
            <a:avLst/>
            <a:gdLst/>
            <a:ahLst/>
            <a:cxnLst/>
            <a:rect l="l" t="t" r="r" b="b"/>
            <a:pathLst>
              <a:path w="12892907" h="10251241">
                <a:moveTo>
                  <a:pt x="0" y="0"/>
                </a:moveTo>
                <a:lnTo>
                  <a:pt x="12892907" y="0"/>
                </a:lnTo>
                <a:lnTo>
                  <a:pt x="12892907" y="10251241"/>
                </a:lnTo>
                <a:lnTo>
                  <a:pt x="0" y="102512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720243" y="3401789"/>
            <a:ext cx="8208416" cy="3483422"/>
            <a:chOff x="0" y="0"/>
            <a:chExt cx="10944555" cy="4644563"/>
          </a:xfrm>
        </p:grpSpPr>
        <p:sp>
          <p:nvSpPr>
            <p:cNvPr id="4" name="TextBox 4"/>
            <p:cNvSpPr txBox="1"/>
            <p:nvPr/>
          </p:nvSpPr>
          <p:spPr>
            <a:xfrm>
              <a:off x="0" y="0"/>
              <a:ext cx="10944555" cy="1542358"/>
            </a:xfrm>
            <a:prstGeom prst="rect">
              <a:avLst/>
            </a:prstGeom>
          </p:spPr>
          <p:txBody>
            <a:bodyPr lIns="0" tIns="0" rIns="0" bIns="0" rtlCol="0" anchor="t">
              <a:spAutoFit/>
            </a:bodyPr>
            <a:lstStyle/>
            <a:p>
              <a:pPr marL="0" lvl="0" indent="0">
                <a:lnSpc>
                  <a:spcPts val="9108"/>
                </a:lnSpc>
                <a:spcBef>
                  <a:spcPct val="0"/>
                </a:spcBef>
              </a:pPr>
              <a:r>
                <a:rPr lang="en-US" sz="7590" u="none" spc="-303">
                  <a:solidFill>
                    <a:srgbClr val="FFFFFF"/>
                  </a:solidFill>
                  <a:latin typeface="DM Sans Bold"/>
                </a:rPr>
                <a:t>Introduction</a:t>
              </a:r>
            </a:p>
          </p:txBody>
        </p:sp>
        <p:sp>
          <p:nvSpPr>
            <p:cNvPr id="5" name="TextBox 5"/>
            <p:cNvSpPr txBox="1"/>
            <p:nvPr/>
          </p:nvSpPr>
          <p:spPr>
            <a:xfrm>
              <a:off x="0" y="2069044"/>
              <a:ext cx="10944555" cy="2575519"/>
            </a:xfrm>
            <a:prstGeom prst="rect">
              <a:avLst/>
            </a:prstGeom>
          </p:spPr>
          <p:txBody>
            <a:bodyPr lIns="0" tIns="0" rIns="0" bIns="0" rtlCol="0" anchor="t">
              <a:spAutoFit/>
            </a:bodyPr>
            <a:lstStyle/>
            <a:p>
              <a:pPr>
                <a:lnSpc>
                  <a:spcPts val="3125"/>
                </a:lnSpc>
              </a:pPr>
              <a:r>
                <a:rPr lang="en-US" sz="2232">
                  <a:solidFill>
                    <a:srgbClr val="FFFFFF"/>
                  </a:solidFill>
                  <a:latin typeface="DM Sans"/>
                </a:rPr>
                <a:t>Pour ces démonstrations, nous utiliserons des outils puissants tels que </a:t>
              </a:r>
              <a:r>
                <a:rPr lang="en-US" sz="2232">
                  <a:solidFill>
                    <a:srgbClr val="34BA27"/>
                  </a:solidFill>
                  <a:latin typeface="DM Sans Bold"/>
                </a:rPr>
                <a:t>Kali Linux</a:t>
              </a:r>
              <a:r>
                <a:rPr lang="en-US" sz="2232">
                  <a:solidFill>
                    <a:srgbClr val="FFFFFF"/>
                  </a:solidFill>
                  <a:latin typeface="DM Sans"/>
                </a:rPr>
                <a:t>, connecté à </a:t>
              </a:r>
              <a:r>
                <a:rPr lang="en-US" sz="2232">
                  <a:solidFill>
                    <a:srgbClr val="34BA27"/>
                  </a:solidFill>
                  <a:latin typeface="DM Sans Bold"/>
                </a:rPr>
                <a:t>GNS3</a:t>
              </a:r>
              <a:r>
                <a:rPr lang="en-US" sz="2232">
                  <a:solidFill>
                    <a:srgbClr val="FFFFFF"/>
                  </a:solidFill>
                  <a:latin typeface="DM Sans"/>
                </a:rPr>
                <a:t>, un émulateur de réseau. Ces outils nous permettront de simuler et d'illustrer de manière réaliste les attaques mentionnées.</a:t>
              </a:r>
            </a:p>
            <a:p>
              <a:pPr>
                <a:lnSpc>
                  <a:spcPts val="3125"/>
                </a:lnSpc>
              </a:pPr>
              <a:endParaRPr lang="en-US" sz="2232">
                <a:solidFill>
                  <a:srgbClr val="FFFFFF"/>
                </a:solidFill>
                <a:latin typeface="DM Sans"/>
              </a:endParaRPr>
            </a:p>
          </p:txBody>
        </p:sp>
      </p:gr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2359077" y="2380302"/>
            <a:ext cx="3096849" cy="3096849"/>
          </a:xfrm>
          <a:custGeom>
            <a:avLst/>
            <a:gdLst/>
            <a:ahLst/>
            <a:cxnLst/>
            <a:rect l="l" t="t" r="r" b="b"/>
            <a:pathLst>
              <a:path w="3096849" h="3096849">
                <a:moveTo>
                  <a:pt x="0" y="0"/>
                </a:moveTo>
                <a:lnTo>
                  <a:pt x="3096849" y="0"/>
                </a:lnTo>
                <a:lnTo>
                  <a:pt x="3096849" y="3096849"/>
                </a:lnTo>
                <a:lnTo>
                  <a:pt x="0" y="3096849"/>
                </a:lnTo>
                <a:lnTo>
                  <a:pt x="0" y="0"/>
                </a:lnTo>
                <a:close/>
              </a:path>
            </a:pathLst>
          </a:custGeom>
          <a:blipFill>
            <a:blip r:embed="rId2"/>
            <a:stretch>
              <a:fillRect/>
            </a:stretch>
          </a:blipFill>
        </p:spPr>
        <p:txBody>
          <a:bodyPr/>
          <a:lstStyle/>
          <a:p>
            <a:endParaRPr lang="en-US"/>
          </a:p>
        </p:txBody>
      </p:sp>
      <p:sp>
        <p:nvSpPr>
          <p:cNvPr id="3" name="Freeform 3"/>
          <p:cNvSpPr/>
          <p:nvPr/>
        </p:nvSpPr>
        <p:spPr>
          <a:xfrm>
            <a:off x="10173310" y="1538714"/>
            <a:ext cx="6381052" cy="4793326"/>
          </a:xfrm>
          <a:custGeom>
            <a:avLst/>
            <a:gdLst/>
            <a:ahLst/>
            <a:cxnLst/>
            <a:rect l="l" t="t" r="r" b="b"/>
            <a:pathLst>
              <a:path w="6381052" h="4793326">
                <a:moveTo>
                  <a:pt x="0" y="0"/>
                </a:moveTo>
                <a:lnTo>
                  <a:pt x="6381053" y="0"/>
                </a:lnTo>
                <a:lnTo>
                  <a:pt x="6381053" y="4793326"/>
                </a:lnTo>
                <a:lnTo>
                  <a:pt x="0" y="479332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09575"/>
            <a:ext cx="14540758" cy="619125"/>
          </a:xfrm>
          <a:prstGeom prst="rect">
            <a:avLst/>
          </a:prstGeom>
        </p:spPr>
        <p:txBody>
          <a:bodyPr lIns="0" tIns="0" rIns="0" bIns="0" rtlCol="0" anchor="t">
            <a:spAutoFit/>
          </a:bodyPr>
          <a:lstStyle/>
          <a:p>
            <a:pPr marL="0" lvl="0" indent="0">
              <a:lnSpc>
                <a:spcPts val="4800"/>
              </a:lnSpc>
              <a:spcBef>
                <a:spcPct val="0"/>
              </a:spcBef>
            </a:pPr>
            <a:r>
              <a:rPr lang="en-US" sz="4000" spc="-160">
                <a:solidFill>
                  <a:srgbClr val="60F8BE"/>
                </a:solidFill>
                <a:latin typeface="DM Sans Bold"/>
              </a:rPr>
              <a:t>Analyse de la Sécurité des Protocoles : Vulnérabilité dans Telnet</a:t>
            </a:r>
          </a:p>
        </p:txBody>
      </p:sp>
      <p:sp>
        <p:nvSpPr>
          <p:cNvPr id="5" name="TextBox 5"/>
          <p:cNvSpPr txBox="1"/>
          <p:nvPr/>
        </p:nvSpPr>
        <p:spPr>
          <a:xfrm>
            <a:off x="696279" y="1214503"/>
            <a:ext cx="5716599" cy="5143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C’est quoi Metasploit</a:t>
            </a:r>
          </a:p>
        </p:txBody>
      </p:sp>
      <p:sp>
        <p:nvSpPr>
          <p:cNvPr id="6" name="TextBox 6"/>
          <p:cNvSpPr txBox="1"/>
          <p:nvPr/>
        </p:nvSpPr>
        <p:spPr>
          <a:xfrm>
            <a:off x="513708" y="6303465"/>
            <a:ext cx="7832489" cy="2572919"/>
          </a:xfrm>
          <a:prstGeom prst="rect">
            <a:avLst/>
          </a:prstGeom>
        </p:spPr>
        <p:txBody>
          <a:bodyPr lIns="0" tIns="0" rIns="0" bIns="0" rtlCol="0" anchor="t">
            <a:spAutoFit/>
          </a:bodyPr>
          <a:lstStyle/>
          <a:p>
            <a:pPr marL="394875" lvl="1" indent="-197438">
              <a:lnSpc>
                <a:spcPts val="2560"/>
              </a:lnSpc>
              <a:buFont typeface="Arial"/>
              <a:buChar char="•"/>
            </a:pPr>
            <a:r>
              <a:rPr lang="en-US" sz="1828">
                <a:solidFill>
                  <a:srgbClr val="FFFFFF"/>
                </a:solidFill>
                <a:latin typeface="DM Sans Bold"/>
              </a:rPr>
              <a:t>Metasploit est un framework open-source de tests de pénétration utilisé par les professionnels de la cybersécurité pour évaluer et exploiter les vulnérabilités des systèmes informatiques. </a:t>
            </a:r>
          </a:p>
          <a:p>
            <a:pPr>
              <a:lnSpc>
                <a:spcPts val="2560"/>
              </a:lnSpc>
            </a:pPr>
            <a:endParaRPr lang="en-US" sz="1828">
              <a:solidFill>
                <a:srgbClr val="FFFFFF"/>
              </a:solidFill>
              <a:latin typeface="DM Sans Bold"/>
            </a:endParaRPr>
          </a:p>
          <a:p>
            <a:pPr marL="394875" lvl="1" indent="-197438">
              <a:lnSpc>
                <a:spcPts val="2560"/>
              </a:lnSpc>
              <a:buFont typeface="Arial"/>
              <a:buChar char="•"/>
            </a:pPr>
            <a:r>
              <a:rPr lang="en-US" sz="1828">
                <a:solidFill>
                  <a:srgbClr val="FFFFFF"/>
                </a:solidFill>
                <a:latin typeface="DM Sans Bold"/>
              </a:rPr>
              <a:t>Il offre une plateforme centralisée permettant de développer, tester et exécuter des exploits contre des cibles spécifiques, facilitant ainsi les activités de recherche en sécurité.</a:t>
            </a:r>
          </a:p>
        </p:txBody>
      </p:sp>
      <p:sp>
        <p:nvSpPr>
          <p:cNvPr id="7" name="TextBox 7"/>
          <p:cNvSpPr txBox="1"/>
          <p:nvPr/>
        </p:nvSpPr>
        <p:spPr>
          <a:xfrm>
            <a:off x="10505537" y="1214503"/>
            <a:ext cx="5716599" cy="5143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TELNET</a:t>
            </a:r>
          </a:p>
        </p:txBody>
      </p:sp>
      <p:sp>
        <p:nvSpPr>
          <p:cNvPr id="8" name="TextBox 8"/>
          <p:cNvSpPr txBox="1"/>
          <p:nvPr/>
        </p:nvSpPr>
        <p:spPr>
          <a:xfrm>
            <a:off x="9890912" y="6284415"/>
            <a:ext cx="7084784" cy="2816225"/>
          </a:xfrm>
          <a:prstGeom prst="rect">
            <a:avLst/>
          </a:prstGeom>
        </p:spPr>
        <p:txBody>
          <a:bodyPr lIns="0" tIns="0" rIns="0" bIns="0" rtlCol="0" anchor="t">
            <a:spAutoFit/>
          </a:bodyPr>
          <a:lstStyle/>
          <a:p>
            <a:pPr marL="431804" lvl="1" indent="-215902">
              <a:lnSpc>
                <a:spcPts val="2800"/>
              </a:lnSpc>
              <a:buFont typeface="Arial"/>
              <a:buChar char="•"/>
            </a:pPr>
            <a:endParaRPr/>
          </a:p>
          <a:p>
            <a:pPr marL="431804" lvl="1" indent="-215902">
              <a:lnSpc>
                <a:spcPts val="2800"/>
              </a:lnSpc>
              <a:buFont typeface="Arial"/>
              <a:buChar char="•"/>
            </a:pPr>
            <a:r>
              <a:rPr lang="en-US" sz="2000">
                <a:solidFill>
                  <a:srgbClr val="FFFFFF"/>
                </a:solidFill>
                <a:latin typeface="DM Sans Bold"/>
              </a:rPr>
              <a:t>Telnet est un protocole de communication utilisé pour établir une connexion à distance avec un autre ordinateur, généralement via le réseau. </a:t>
            </a:r>
          </a:p>
          <a:p>
            <a:pPr>
              <a:lnSpc>
                <a:spcPts val="2800"/>
              </a:lnSpc>
            </a:pPr>
            <a:endParaRPr lang="en-US" sz="2000">
              <a:solidFill>
                <a:srgbClr val="FFFFFF"/>
              </a:solidFill>
              <a:latin typeface="DM Sans Bold"/>
            </a:endParaRPr>
          </a:p>
          <a:p>
            <a:pPr marL="431804" lvl="1" indent="-215902">
              <a:lnSpc>
                <a:spcPts val="2800"/>
              </a:lnSpc>
              <a:buFont typeface="Arial"/>
              <a:buChar char="•"/>
            </a:pPr>
            <a:r>
              <a:rPr lang="en-US" sz="2000">
                <a:solidFill>
                  <a:srgbClr val="FFFFFF"/>
                </a:solidFill>
                <a:latin typeface="DM Sans Bold"/>
              </a:rPr>
              <a:t>Il permet à un utilisateur d'accéder à une machine distante et d'interagir avec elle comme s'il était physiquement présent sur cet ordinateur.</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9550133" y="2858024"/>
            <a:ext cx="8141214" cy="4570952"/>
          </a:xfrm>
          <a:custGeom>
            <a:avLst/>
            <a:gdLst/>
            <a:ahLst/>
            <a:cxnLst/>
            <a:rect l="l" t="t" r="r" b="b"/>
            <a:pathLst>
              <a:path w="8141214" h="4570952">
                <a:moveTo>
                  <a:pt x="0" y="0"/>
                </a:moveTo>
                <a:lnTo>
                  <a:pt x="8141214" y="0"/>
                </a:lnTo>
                <a:lnTo>
                  <a:pt x="8141214" y="4570952"/>
                </a:lnTo>
                <a:lnTo>
                  <a:pt x="0" y="457095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458595" y="349250"/>
            <a:ext cx="9612083"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La préparation pour l’attaque TELNET</a:t>
            </a:r>
          </a:p>
        </p:txBody>
      </p:sp>
      <p:sp>
        <p:nvSpPr>
          <p:cNvPr id="4" name="TextBox 4"/>
          <p:cNvSpPr txBox="1"/>
          <p:nvPr/>
        </p:nvSpPr>
        <p:spPr>
          <a:xfrm>
            <a:off x="9118086" y="5179060"/>
            <a:ext cx="9525" cy="580390"/>
          </a:xfrm>
          <a:prstGeom prst="rect">
            <a:avLst/>
          </a:prstGeom>
        </p:spPr>
        <p:txBody>
          <a:bodyPr lIns="0" tIns="0" rIns="0" bIns="0" rtlCol="0" anchor="t">
            <a:spAutoFit/>
          </a:bodyPr>
          <a:lstStyle/>
          <a:p>
            <a:pPr algn="ctr">
              <a:lnSpc>
                <a:spcPts val="4759"/>
              </a:lnSpc>
            </a:pPr>
            <a:endParaRPr/>
          </a:p>
        </p:txBody>
      </p:sp>
      <p:sp>
        <p:nvSpPr>
          <p:cNvPr id="5" name="TextBox 5"/>
          <p:cNvSpPr txBox="1"/>
          <p:nvPr/>
        </p:nvSpPr>
        <p:spPr>
          <a:xfrm>
            <a:off x="521968" y="2218202"/>
            <a:ext cx="8622032" cy="6080709"/>
          </a:xfrm>
          <a:prstGeom prst="rect">
            <a:avLst/>
          </a:prstGeom>
        </p:spPr>
        <p:txBody>
          <a:bodyPr lIns="0" tIns="0" rIns="0" bIns="0" rtlCol="0" anchor="t">
            <a:spAutoFit/>
          </a:bodyPr>
          <a:lstStyle/>
          <a:p>
            <a:pPr>
              <a:lnSpc>
                <a:spcPts val="2417"/>
              </a:lnSpc>
            </a:pPr>
            <a:endParaRPr/>
          </a:p>
          <a:p>
            <a:pPr>
              <a:lnSpc>
                <a:spcPts val="2417"/>
              </a:lnSpc>
              <a:spcBef>
                <a:spcPct val="0"/>
              </a:spcBef>
            </a:pPr>
            <a:r>
              <a:rPr lang="en-US" sz="1727">
                <a:solidFill>
                  <a:srgbClr val="FFFFFF"/>
                </a:solidFill>
                <a:latin typeface="DM Sans Bold"/>
              </a:rPr>
              <a:t>Créer un laboratoire pour tester VMware avec Metasploitable à l'aide de Kali Linux peut être réalisé en suivant ces étapes de manière concise :</a:t>
            </a:r>
          </a:p>
          <a:p>
            <a:pPr>
              <a:lnSpc>
                <a:spcPts val="2417"/>
              </a:lnSpc>
              <a:spcBef>
                <a:spcPct val="0"/>
              </a:spcBef>
            </a:pPr>
            <a:endParaRPr lang="en-US" sz="1727">
              <a:solidFill>
                <a:srgbClr val="FFFFFF"/>
              </a:solidFill>
              <a:latin typeface="DM Sans Bold"/>
            </a:endParaRPr>
          </a:p>
          <a:p>
            <a:pPr marL="372863" lvl="1" indent="-186432">
              <a:lnSpc>
                <a:spcPts val="2417"/>
              </a:lnSpc>
              <a:buFont typeface="Arial"/>
              <a:buChar char="•"/>
            </a:pPr>
            <a:r>
              <a:rPr lang="en-US" sz="1727">
                <a:solidFill>
                  <a:srgbClr val="FF008A"/>
                </a:solidFill>
                <a:latin typeface="DM Sans Bold"/>
              </a:rPr>
              <a:t>Installation de VMware :</a:t>
            </a:r>
            <a:r>
              <a:rPr lang="en-US" sz="1727">
                <a:solidFill>
                  <a:srgbClr val="FFFFFF"/>
                </a:solidFill>
                <a:latin typeface="DM Sans Bold"/>
              </a:rPr>
              <a:t> Installez VMware sur votre machine hôte. Créez une machine virtuelle (VM) pour Kali Linux et une autre pour Metasploitable.</a:t>
            </a:r>
          </a:p>
          <a:p>
            <a:pPr>
              <a:lnSpc>
                <a:spcPts val="2417"/>
              </a:lnSpc>
            </a:pPr>
            <a:endParaRPr lang="en-US" sz="1727">
              <a:solidFill>
                <a:srgbClr val="FFFFFF"/>
              </a:solidFill>
              <a:latin typeface="DM Sans Bold"/>
            </a:endParaRPr>
          </a:p>
          <a:p>
            <a:pPr marL="372863" lvl="1" indent="-186432">
              <a:lnSpc>
                <a:spcPts val="2417"/>
              </a:lnSpc>
              <a:buFont typeface="Arial"/>
              <a:buChar char="•"/>
            </a:pPr>
            <a:r>
              <a:rPr lang="en-US" sz="1727">
                <a:solidFill>
                  <a:srgbClr val="FF008A"/>
                </a:solidFill>
                <a:latin typeface="DM Sans Bold"/>
              </a:rPr>
              <a:t>Configuration des réseaux :</a:t>
            </a:r>
            <a:r>
              <a:rPr lang="en-US" sz="1727">
                <a:solidFill>
                  <a:srgbClr val="FFFFFF"/>
                </a:solidFill>
                <a:latin typeface="DM Sans Bold"/>
              </a:rPr>
              <a:t> Configurez les réseaux des machines virtuelles. Utilisez le mode "Bridged" pour permettre aux VM d'accéder au réseau de manière indépendante. Assurez-vous que les deux VM ont une connexion réseau fonctionnelle.</a:t>
            </a:r>
          </a:p>
          <a:p>
            <a:pPr>
              <a:lnSpc>
                <a:spcPts val="2417"/>
              </a:lnSpc>
            </a:pPr>
            <a:endParaRPr lang="en-US" sz="1727">
              <a:solidFill>
                <a:srgbClr val="FFFFFF"/>
              </a:solidFill>
              <a:latin typeface="DM Sans Bold"/>
            </a:endParaRPr>
          </a:p>
          <a:p>
            <a:pPr marL="372863" lvl="1" indent="-186432">
              <a:lnSpc>
                <a:spcPts val="2417"/>
              </a:lnSpc>
              <a:buFont typeface="Arial"/>
              <a:buChar char="•"/>
            </a:pPr>
            <a:r>
              <a:rPr lang="en-US" sz="1727">
                <a:solidFill>
                  <a:srgbClr val="FF008A"/>
                </a:solidFill>
                <a:latin typeface="DM Sans Bold"/>
              </a:rPr>
              <a:t>Installation de Kali Linux : </a:t>
            </a:r>
            <a:r>
              <a:rPr lang="en-US" sz="1727">
                <a:solidFill>
                  <a:srgbClr val="FFFFFF"/>
                </a:solidFill>
                <a:latin typeface="DM Sans Bold"/>
              </a:rPr>
              <a:t>Installez Kali Linux sur la première machine virtuelle. Assurez-vous d'avoir une configuration réseau correcte pour permettre la communication avec la VM Metasploitable.</a:t>
            </a:r>
          </a:p>
          <a:p>
            <a:pPr>
              <a:lnSpc>
                <a:spcPts val="2417"/>
              </a:lnSpc>
            </a:pPr>
            <a:endParaRPr lang="en-US" sz="1727">
              <a:solidFill>
                <a:srgbClr val="FFFFFF"/>
              </a:solidFill>
              <a:latin typeface="DM Sans Bold"/>
            </a:endParaRPr>
          </a:p>
          <a:p>
            <a:pPr marL="372863" lvl="1" indent="-186432">
              <a:lnSpc>
                <a:spcPts val="2417"/>
              </a:lnSpc>
              <a:buFont typeface="Arial"/>
              <a:buChar char="•"/>
            </a:pPr>
            <a:r>
              <a:rPr lang="en-US" sz="1727">
                <a:solidFill>
                  <a:srgbClr val="FF008A"/>
                </a:solidFill>
                <a:latin typeface="DM Sans Bold"/>
              </a:rPr>
              <a:t>Installation de Metasploitable : </a:t>
            </a:r>
            <a:r>
              <a:rPr lang="en-US" sz="1727">
                <a:solidFill>
                  <a:srgbClr val="FFFFFF"/>
                </a:solidFill>
                <a:latin typeface="DM Sans Bold"/>
              </a:rPr>
              <a:t>Installez Metasploitable sur la deuxième machine virtuelle. Suivez les instructions spécifiques à Metasploitable pour configurer ses vulnérabilités simulées. </a:t>
            </a:r>
            <a:r>
              <a:rPr lang="en-US" sz="1727">
                <a:solidFill>
                  <a:srgbClr val="60F8BE"/>
                </a:solidFill>
                <a:latin typeface="DM Sans Bold"/>
              </a:rPr>
              <a:t>(metasploitable utilise Telnet)</a:t>
            </a:r>
          </a:p>
          <a:p>
            <a:pPr>
              <a:lnSpc>
                <a:spcPts val="2417"/>
              </a:lnSpc>
              <a:spcBef>
                <a:spcPct val="0"/>
              </a:spcBef>
            </a:pPr>
            <a:endParaRPr lang="en-US" sz="1727">
              <a:solidFill>
                <a:srgbClr val="60F8BE"/>
              </a:solidFill>
              <a:latin typeface="DM Sans Bold"/>
            </a:endParaRP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841311" y="1645571"/>
            <a:ext cx="8051024" cy="4287384"/>
          </a:xfrm>
          <a:custGeom>
            <a:avLst/>
            <a:gdLst/>
            <a:ahLst/>
            <a:cxnLst/>
            <a:rect l="l" t="t" r="r" b="b"/>
            <a:pathLst>
              <a:path w="8051024" h="4287384">
                <a:moveTo>
                  <a:pt x="0" y="0"/>
                </a:moveTo>
                <a:lnTo>
                  <a:pt x="8051024" y="0"/>
                </a:lnTo>
                <a:lnTo>
                  <a:pt x="8051024" y="4287384"/>
                </a:lnTo>
                <a:lnTo>
                  <a:pt x="0" y="4287384"/>
                </a:lnTo>
                <a:lnTo>
                  <a:pt x="0" y="0"/>
                </a:lnTo>
                <a:close/>
              </a:path>
            </a:pathLst>
          </a:custGeom>
          <a:blipFill>
            <a:blip r:embed="rId2"/>
            <a:stretch>
              <a:fillRect/>
            </a:stretch>
          </a:blipFill>
        </p:spPr>
        <p:txBody>
          <a:bodyPr/>
          <a:lstStyle/>
          <a:p>
            <a:endParaRPr lang="en-US"/>
          </a:p>
        </p:txBody>
      </p:sp>
      <p:sp>
        <p:nvSpPr>
          <p:cNvPr id="3" name="Freeform 3"/>
          <p:cNvSpPr/>
          <p:nvPr/>
        </p:nvSpPr>
        <p:spPr>
          <a:xfrm>
            <a:off x="10664195" y="6613101"/>
            <a:ext cx="5864784" cy="2645199"/>
          </a:xfrm>
          <a:custGeom>
            <a:avLst/>
            <a:gdLst/>
            <a:ahLst/>
            <a:cxnLst/>
            <a:rect l="l" t="t" r="r" b="b"/>
            <a:pathLst>
              <a:path w="5864784" h="2645199">
                <a:moveTo>
                  <a:pt x="0" y="0"/>
                </a:moveTo>
                <a:lnTo>
                  <a:pt x="5864784" y="0"/>
                </a:lnTo>
                <a:lnTo>
                  <a:pt x="5864784" y="2645199"/>
                </a:lnTo>
                <a:lnTo>
                  <a:pt x="0" y="264519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078371" y="349250"/>
            <a:ext cx="8131258"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Démarrage de l'attaque TELNET</a:t>
            </a:r>
          </a:p>
        </p:txBody>
      </p:sp>
      <p:sp>
        <p:nvSpPr>
          <p:cNvPr id="5" name="TextBox 5"/>
          <p:cNvSpPr txBox="1"/>
          <p:nvPr/>
        </p:nvSpPr>
        <p:spPr>
          <a:xfrm>
            <a:off x="9094458" y="2464279"/>
            <a:ext cx="8450079" cy="233489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FFFFF"/>
                </a:solidFill>
                <a:latin typeface="DM Sans Bold"/>
              </a:rPr>
              <a:t>Nous avons utilisé la commande </a:t>
            </a:r>
            <a:r>
              <a:rPr lang="en-US" sz="2199">
                <a:solidFill>
                  <a:srgbClr val="FF008A"/>
                </a:solidFill>
                <a:latin typeface="DM Sans Bold"/>
              </a:rPr>
              <a:t>nbtscan -r</a:t>
            </a:r>
            <a:r>
              <a:rPr lang="en-US" sz="2199">
                <a:solidFill>
                  <a:srgbClr val="FFFFFF"/>
                </a:solidFill>
                <a:latin typeface="DM Sans Bold"/>
              </a:rPr>
              <a:t> pour voir si mon métasploitable est affiché sur mon réseau. </a:t>
            </a:r>
          </a:p>
          <a:p>
            <a:pPr>
              <a:lnSpc>
                <a:spcPts val="3079"/>
              </a:lnSpc>
            </a:pPr>
            <a:endParaRPr lang="en-US" sz="2199">
              <a:solidFill>
                <a:srgbClr val="FFFFFF"/>
              </a:solidFill>
              <a:latin typeface="DM Sans Bold"/>
            </a:endParaRPr>
          </a:p>
          <a:p>
            <a:pPr marL="474979" lvl="1" indent="-237490">
              <a:lnSpc>
                <a:spcPts val="3079"/>
              </a:lnSpc>
              <a:buFont typeface="Arial"/>
              <a:buChar char="•"/>
            </a:pPr>
            <a:r>
              <a:rPr lang="en-US" sz="2199">
                <a:solidFill>
                  <a:srgbClr val="FFFFFF"/>
                </a:solidFill>
                <a:latin typeface="DM Sans Bold"/>
              </a:rPr>
              <a:t>J'ai utilisé </a:t>
            </a:r>
            <a:r>
              <a:rPr lang="en-US" sz="2199">
                <a:solidFill>
                  <a:srgbClr val="FF008A"/>
                </a:solidFill>
                <a:latin typeface="DM Sans Bold"/>
              </a:rPr>
              <a:t>nmap -sV</a:t>
            </a:r>
            <a:r>
              <a:rPr lang="en-US" sz="2199">
                <a:solidFill>
                  <a:srgbClr val="FFFFFF"/>
                </a:solidFill>
                <a:latin typeface="DM Sans Bold"/>
              </a:rPr>
              <a:t> pour énumérer et analyser le système et vérifier s'il existe un</a:t>
            </a:r>
            <a:r>
              <a:rPr lang="en-US" sz="2199">
                <a:solidFill>
                  <a:srgbClr val="60F8BE"/>
                </a:solidFill>
                <a:latin typeface="DM Sans Bold"/>
              </a:rPr>
              <a:t> port telnet Open</a:t>
            </a:r>
          </a:p>
          <a:p>
            <a:pPr>
              <a:lnSpc>
                <a:spcPts val="3079"/>
              </a:lnSpc>
            </a:pPr>
            <a:endParaRPr lang="en-US" sz="2199">
              <a:solidFill>
                <a:srgbClr val="60F8BE"/>
              </a:solidFill>
              <a:latin typeface="DM Sans Bold"/>
            </a:endParaRPr>
          </a:p>
        </p:txBody>
      </p:sp>
      <p:sp>
        <p:nvSpPr>
          <p:cNvPr id="6" name="TextBox 6"/>
          <p:cNvSpPr txBox="1"/>
          <p:nvPr/>
        </p:nvSpPr>
        <p:spPr>
          <a:xfrm>
            <a:off x="841311" y="7371230"/>
            <a:ext cx="8450079" cy="77279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FFFFF"/>
                </a:solidFill>
                <a:latin typeface="DM Sans Bold"/>
              </a:rPr>
              <a:t>nous utiliserons </a:t>
            </a:r>
            <a:r>
              <a:rPr lang="en-US" sz="2199">
                <a:solidFill>
                  <a:srgbClr val="00FFFF"/>
                </a:solidFill>
                <a:latin typeface="DM Sans Bold"/>
              </a:rPr>
              <a:t>Metasploit</a:t>
            </a:r>
            <a:r>
              <a:rPr lang="en-US" sz="2199">
                <a:solidFill>
                  <a:srgbClr val="FFFFFF"/>
                </a:solidFill>
                <a:latin typeface="DM Sans Bold"/>
              </a:rPr>
              <a:t>. J'ai créé deux fichiers contenant les </a:t>
            </a:r>
            <a:r>
              <a:rPr lang="en-US" sz="2199">
                <a:solidFill>
                  <a:srgbClr val="60F8BE"/>
                </a:solidFill>
                <a:latin typeface="DM Sans Bold"/>
              </a:rPr>
              <a:t>informations d'identification</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10646591" y="3825481"/>
            <a:ext cx="6279461" cy="5228469"/>
          </a:xfrm>
          <a:custGeom>
            <a:avLst/>
            <a:gdLst/>
            <a:ahLst/>
            <a:cxnLst/>
            <a:rect l="l" t="t" r="r" b="b"/>
            <a:pathLst>
              <a:path w="6279461" h="5228469">
                <a:moveTo>
                  <a:pt x="0" y="0"/>
                </a:moveTo>
                <a:lnTo>
                  <a:pt x="6279462" y="0"/>
                </a:lnTo>
                <a:lnTo>
                  <a:pt x="6279462" y="5228469"/>
                </a:lnTo>
                <a:lnTo>
                  <a:pt x="0" y="5228469"/>
                </a:lnTo>
                <a:lnTo>
                  <a:pt x="0" y="0"/>
                </a:lnTo>
                <a:close/>
              </a:path>
            </a:pathLst>
          </a:custGeom>
          <a:blipFill>
            <a:blip r:embed="rId2"/>
            <a:stretch>
              <a:fillRect/>
            </a:stretch>
          </a:blipFill>
        </p:spPr>
        <p:txBody>
          <a:bodyPr/>
          <a:lstStyle/>
          <a:p>
            <a:endParaRPr lang="en-US"/>
          </a:p>
        </p:txBody>
      </p:sp>
      <p:sp>
        <p:nvSpPr>
          <p:cNvPr id="3" name="Freeform 3"/>
          <p:cNvSpPr/>
          <p:nvPr/>
        </p:nvSpPr>
        <p:spPr>
          <a:xfrm>
            <a:off x="1361947" y="3825481"/>
            <a:ext cx="8842364" cy="5228469"/>
          </a:xfrm>
          <a:custGeom>
            <a:avLst/>
            <a:gdLst/>
            <a:ahLst/>
            <a:cxnLst/>
            <a:rect l="l" t="t" r="r" b="b"/>
            <a:pathLst>
              <a:path w="8842364" h="5228469">
                <a:moveTo>
                  <a:pt x="0" y="0"/>
                </a:moveTo>
                <a:lnTo>
                  <a:pt x="8842364" y="0"/>
                </a:lnTo>
                <a:lnTo>
                  <a:pt x="8842364" y="5228469"/>
                </a:lnTo>
                <a:lnTo>
                  <a:pt x="0" y="522846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556408" y="193578"/>
            <a:ext cx="9003733"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Lancement de l'attaque sur TELNET </a:t>
            </a:r>
          </a:p>
        </p:txBody>
      </p:sp>
      <p:sp>
        <p:nvSpPr>
          <p:cNvPr id="5" name="TextBox 5"/>
          <p:cNvSpPr txBox="1"/>
          <p:nvPr/>
        </p:nvSpPr>
        <p:spPr>
          <a:xfrm>
            <a:off x="3029741" y="1381182"/>
            <a:ext cx="7174571" cy="1054100"/>
          </a:xfrm>
          <a:prstGeom prst="rect">
            <a:avLst/>
          </a:prstGeom>
        </p:spPr>
        <p:txBody>
          <a:bodyPr lIns="0" tIns="0" rIns="0" bIns="0" rtlCol="0" anchor="t">
            <a:spAutoFit/>
          </a:bodyPr>
          <a:lstStyle/>
          <a:p>
            <a:pPr>
              <a:lnSpc>
                <a:spcPts val="2800"/>
              </a:lnSpc>
            </a:pPr>
            <a:r>
              <a:rPr lang="en-US" sz="2000">
                <a:solidFill>
                  <a:srgbClr val="FFFFFF"/>
                </a:solidFill>
                <a:latin typeface="DM Sans Bold"/>
              </a:rPr>
              <a:t>En lançant l'attaque, nous constatons : </a:t>
            </a:r>
          </a:p>
          <a:p>
            <a:pPr marL="431804" lvl="1" indent="-215902">
              <a:lnSpc>
                <a:spcPts val="2800"/>
              </a:lnSpc>
              <a:buFont typeface="Arial"/>
              <a:buChar char="•"/>
            </a:pPr>
            <a:r>
              <a:rPr lang="en-US" sz="2000">
                <a:solidFill>
                  <a:srgbClr val="FFFFFF"/>
                </a:solidFill>
                <a:latin typeface="DM Sans Bold"/>
              </a:rPr>
              <a:t>J'ai utilisé Metasploit pour exploiter TELNET</a:t>
            </a:r>
          </a:p>
          <a:p>
            <a:pPr marL="431804" lvl="1" indent="-215902">
              <a:lnSpc>
                <a:spcPts val="2800"/>
              </a:lnSpc>
              <a:buFont typeface="Arial"/>
              <a:buChar char="•"/>
            </a:pPr>
            <a:r>
              <a:rPr lang="en-US" sz="2000">
                <a:solidFill>
                  <a:srgbClr val="FFFFFF"/>
                </a:solidFill>
                <a:latin typeface="DM Sans Bold"/>
              </a:rPr>
              <a:t>J'ai exploité Telnet maintenet je peux utilise le telnet</a:t>
            </a:r>
          </a:p>
        </p:txBody>
      </p:sp>
      <p:sp>
        <p:nvSpPr>
          <p:cNvPr id="6" name="TextBox 6"/>
          <p:cNvSpPr txBox="1"/>
          <p:nvPr/>
        </p:nvSpPr>
        <p:spPr>
          <a:xfrm>
            <a:off x="8391713" y="2943436"/>
            <a:ext cx="1504575" cy="382244"/>
          </a:xfrm>
          <a:prstGeom prst="rect">
            <a:avLst/>
          </a:prstGeom>
        </p:spPr>
        <p:txBody>
          <a:bodyPr lIns="0" tIns="0" rIns="0" bIns="0" rtlCol="0" anchor="t">
            <a:spAutoFit/>
          </a:bodyPr>
          <a:lstStyle/>
          <a:p>
            <a:pPr>
              <a:lnSpc>
                <a:spcPts val="3081"/>
              </a:lnSpc>
              <a:spcBef>
                <a:spcPct val="0"/>
              </a:spcBef>
            </a:pPr>
            <a:r>
              <a:rPr lang="en-US" sz="2201">
                <a:solidFill>
                  <a:srgbClr val="EA2B2B"/>
                </a:solidFill>
                <a:latin typeface="DM Sans Bold"/>
              </a:rPr>
              <a:t>L’attaque</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10638824" y="2707034"/>
            <a:ext cx="6551266" cy="6551266"/>
          </a:xfrm>
          <a:custGeom>
            <a:avLst/>
            <a:gdLst/>
            <a:ahLst/>
            <a:cxnLst/>
            <a:rect l="l" t="t" r="r" b="b"/>
            <a:pathLst>
              <a:path w="6551266" h="6551266">
                <a:moveTo>
                  <a:pt x="0" y="0"/>
                </a:moveTo>
                <a:lnTo>
                  <a:pt x="6551266" y="0"/>
                </a:lnTo>
                <a:lnTo>
                  <a:pt x="6551266" y="6551266"/>
                </a:lnTo>
                <a:lnTo>
                  <a:pt x="0" y="6551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493150" y="4220512"/>
            <a:ext cx="5301699" cy="1821211"/>
          </a:xfrm>
          <a:prstGeom prst="rect">
            <a:avLst/>
          </a:prstGeom>
        </p:spPr>
        <p:txBody>
          <a:bodyPr lIns="0" tIns="0" rIns="0" bIns="0" rtlCol="0" anchor="t">
            <a:spAutoFit/>
          </a:bodyPr>
          <a:lstStyle/>
          <a:p>
            <a:pPr>
              <a:lnSpc>
                <a:spcPts val="13452"/>
              </a:lnSpc>
            </a:pPr>
            <a:r>
              <a:rPr lang="en-US" sz="14160" spc="-594">
                <a:solidFill>
                  <a:srgbClr val="FFFFFF"/>
                </a:solidFill>
                <a:latin typeface="DM Sans Bold"/>
              </a:rPr>
              <a:t>MERCI</a:t>
            </a:r>
          </a:p>
        </p:txBody>
      </p:sp>
      <p:sp>
        <p:nvSpPr>
          <p:cNvPr id="4" name="TextBox 4"/>
          <p:cNvSpPr txBox="1"/>
          <p:nvPr/>
        </p:nvSpPr>
        <p:spPr>
          <a:xfrm>
            <a:off x="7649176" y="5994098"/>
            <a:ext cx="2989647" cy="405765"/>
          </a:xfrm>
          <a:prstGeom prst="rect">
            <a:avLst/>
          </a:prstGeom>
        </p:spPr>
        <p:txBody>
          <a:bodyPr lIns="0" tIns="0" rIns="0" bIns="0" rtlCol="0" anchor="t">
            <a:spAutoFit/>
          </a:bodyPr>
          <a:lstStyle/>
          <a:p>
            <a:pPr>
              <a:lnSpc>
                <a:spcPts val="3360"/>
              </a:lnSpc>
            </a:pPr>
            <a:r>
              <a:rPr lang="en-US" sz="2400">
                <a:solidFill>
                  <a:srgbClr val="34BA27"/>
                </a:solidFill>
                <a:latin typeface="DM Sans Bold"/>
              </a:rPr>
              <a:t>by Assia EL GUERCH</a:t>
            </a:r>
          </a:p>
        </p:txBody>
      </p:sp>
      <p:sp>
        <p:nvSpPr>
          <p:cNvPr id="5" name="Freeform 5"/>
          <p:cNvSpPr/>
          <p:nvPr/>
        </p:nvSpPr>
        <p:spPr>
          <a:xfrm rot="-10800000">
            <a:off x="1028700" y="1028700"/>
            <a:ext cx="6551266" cy="6551266"/>
          </a:xfrm>
          <a:custGeom>
            <a:avLst/>
            <a:gdLst/>
            <a:ahLst/>
            <a:cxnLst/>
            <a:rect l="l" t="t" r="r" b="b"/>
            <a:pathLst>
              <a:path w="6551266" h="6551266">
                <a:moveTo>
                  <a:pt x="0" y="0"/>
                </a:moveTo>
                <a:lnTo>
                  <a:pt x="6551266" y="0"/>
                </a:lnTo>
                <a:lnTo>
                  <a:pt x="6551266" y="6551266"/>
                </a:lnTo>
                <a:lnTo>
                  <a:pt x="0" y="6551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8576835" y="0"/>
            <a:ext cx="12892907" cy="10251241"/>
          </a:xfrm>
          <a:custGeom>
            <a:avLst/>
            <a:gdLst/>
            <a:ahLst/>
            <a:cxnLst/>
            <a:rect l="l" t="t" r="r" b="b"/>
            <a:pathLst>
              <a:path w="12892907" h="10251241">
                <a:moveTo>
                  <a:pt x="0" y="0"/>
                </a:moveTo>
                <a:lnTo>
                  <a:pt x="12892907" y="0"/>
                </a:lnTo>
                <a:lnTo>
                  <a:pt x="12892907" y="10251241"/>
                </a:lnTo>
                <a:lnTo>
                  <a:pt x="0" y="102512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03358" y="2067456"/>
            <a:ext cx="7246928" cy="6152088"/>
            <a:chOff x="0" y="0"/>
            <a:chExt cx="9662571" cy="8202784"/>
          </a:xfrm>
        </p:grpSpPr>
        <p:sp>
          <p:nvSpPr>
            <p:cNvPr id="4" name="TextBox 4"/>
            <p:cNvSpPr txBox="1"/>
            <p:nvPr/>
          </p:nvSpPr>
          <p:spPr>
            <a:xfrm>
              <a:off x="0" y="0"/>
              <a:ext cx="9662571" cy="1361695"/>
            </a:xfrm>
            <a:prstGeom prst="rect">
              <a:avLst/>
            </a:prstGeom>
          </p:spPr>
          <p:txBody>
            <a:bodyPr lIns="0" tIns="0" rIns="0" bIns="0" rtlCol="0" anchor="t">
              <a:spAutoFit/>
            </a:bodyPr>
            <a:lstStyle/>
            <a:p>
              <a:pPr marL="0" lvl="0" indent="0">
                <a:lnSpc>
                  <a:spcPts val="8041"/>
                </a:lnSpc>
                <a:spcBef>
                  <a:spcPct val="0"/>
                </a:spcBef>
              </a:pPr>
              <a:r>
                <a:rPr lang="en-US" sz="6701" spc="-268">
                  <a:solidFill>
                    <a:srgbClr val="FFFFFF"/>
                  </a:solidFill>
                  <a:latin typeface="DM Sans Bold"/>
                </a:rPr>
                <a:t>Plan</a:t>
              </a:r>
            </a:p>
          </p:txBody>
        </p:sp>
        <p:sp>
          <p:nvSpPr>
            <p:cNvPr id="5" name="TextBox 5"/>
            <p:cNvSpPr txBox="1"/>
            <p:nvPr/>
          </p:nvSpPr>
          <p:spPr>
            <a:xfrm>
              <a:off x="0" y="1830634"/>
              <a:ext cx="9662571" cy="6372150"/>
            </a:xfrm>
            <a:prstGeom prst="rect">
              <a:avLst/>
            </a:prstGeom>
          </p:spPr>
          <p:txBody>
            <a:bodyPr lIns="0" tIns="0" rIns="0" bIns="0" rtlCol="0" anchor="t">
              <a:spAutoFit/>
            </a:bodyPr>
            <a:lstStyle/>
            <a:p>
              <a:pPr marL="425531" lvl="1" indent="-212765">
                <a:lnSpc>
                  <a:spcPts val="2759"/>
                </a:lnSpc>
                <a:buFont typeface="Arial"/>
                <a:buChar char="•"/>
              </a:pPr>
              <a:r>
                <a:rPr lang="en-US" sz="1970">
                  <a:solidFill>
                    <a:srgbClr val="FFFFFF"/>
                  </a:solidFill>
                  <a:latin typeface="DM Sans Bold"/>
                </a:rPr>
                <a:t>Déstabilisation du Réseau : L'Art de </a:t>
              </a:r>
              <a:r>
                <a:rPr lang="en-US" sz="1970">
                  <a:solidFill>
                    <a:srgbClr val="34BA27"/>
                  </a:solidFill>
                  <a:latin typeface="DM Sans Bold"/>
                </a:rPr>
                <a:t>DHCP Starvation</a:t>
              </a:r>
            </a:p>
            <a:p>
              <a:pPr>
                <a:lnSpc>
                  <a:spcPts val="2759"/>
                </a:lnSpc>
              </a:pPr>
              <a:endParaRPr lang="en-US" sz="1970">
                <a:solidFill>
                  <a:srgbClr val="34BA27"/>
                </a:solidFill>
                <a:latin typeface="DM Sans Bold"/>
              </a:endParaRPr>
            </a:p>
            <a:p>
              <a:pPr marL="425531" lvl="1" indent="-212765">
                <a:lnSpc>
                  <a:spcPts val="2759"/>
                </a:lnSpc>
                <a:buFont typeface="Arial"/>
                <a:buChar char="•"/>
              </a:pPr>
              <a:r>
                <a:rPr lang="en-US" sz="1970">
                  <a:solidFill>
                    <a:srgbClr val="FFFFFF"/>
                  </a:solidFill>
                  <a:latin typeface="DM Sans Bold"/>
                </a:rPr>
                <a:t> Leurrer et Tromper : Stratégies d'</a:t>
              </a:r>
              <a:r>
                <a:rPr lang="en-US" sz="1970">
                  <a:solidFill>
                    <a:srgbClr val="34BA27"/>
                  </a:solidFill>
                  <a:latin typeface="DM Sans Bold"/>
                </a:rPr>
                <a:t>ARP Poisoning</a:t>
              </a:r>
              <a:r>
                <a:rPr lang="en-US" sz="1970">
                  <a:solidFill>
                    <a:srgbClr val="FFFFFF"/>
                  </a:solidFill>
                  <a:latin typeface="DM Sans Bold"/>
                </a:rPr>
                <a:t> dans les Réseaux (MITM)</a:t>
              </a:r>
            </a:p>
            <a:p>
              <a:pPr>
                <a:lnSpc>
                  <a:spcPts val="2759"/>
                </a:lnSpc>
              </a:pPr>
              <a:endParaRPr lang="en-US" sz="1970">
                <a:solidFill>
                  <a:srgbClr val="FFFFFF"/>
                </a:solidFill>
                <a:latin typeface="DM Sans Bold"/>
              </a:endParaRPr>
            </a:p>
            <a:p>
              <a:pPr marL="425531" lvl="1" indent="-212765">
                <a:lnSpc>
                  <a:spcPts val="2759"/>
                </a:lnSpc>
                <a:buFont typeface="Arial"/>
                <a:buChar char="•"/>
              </a:pPr>
              <a:r>
                <a:rPr lang="en-US" sz="1970">
                  <a:solidFill>
                    <a:srgbClr val="FFFFFF"/>
                  </a:solidFill>
                  <a:latin typeface="DM Sans Bold"/>
                </a:rPr>
                <a:t>Metasploite : attaquer une machine </a:t>
              </a:r>
              <a:r>
                <a:rPr lang="en-US" sz="1970">
                  <a:solidFill>
                    <a:srgbClr val="34BA27"/>
                  </a:solidFill>
                  <a:latin typeface="DM Sans Bold"/>
                </a:rPr>
                <a:t>metasploitable </a:t>
              </a:r>
            </a:p>
            <a:p>
              <a:pPr>
                <a:lnSpc>
                  <a:spcPts val="2759"/>
                </a:lnSpc>
              </a:pPr>
              <a:endParaRPr lang="en-US" sz="1970">
                <a:solidFill>
                  <a:srgbClr val="34BA27"/>
                </a:solidFill>
                <a:latin typeface="DM Sans Bold"/>
              </a:endParaRPr>
            </a:p>
            <a:p>
              <a:pPr marL="425531" lvl="1" indent="-212765">
                <a:lnSpc>
                  <a:spcPts val="2759"/>
                </a:lnSpc>
                <a:buFont typeface="Arial"/>
                <a:buChar char="•"/>
              </a:pPr>
              <a:r>
                <a:rPr lang="en-US" sz="1970">
                  <a:solidFill>
                    <a:srgbClr val="FFFFFF"/>
                  </a:solidFill>
                  <a:latin typeface="DM Sans Bold"/>
                </a:rPr>
                <a:t>Compréhension et Renforcement de la Sécurité du Serveur </a:t>
              </a:r>
              <a:r>
                <a:rPr lang="en-US" sz="1970">
                  <a:solidFill>
                    <a:srgbClr val="34BA27"/>
                  </a:solidFill>
                  <a:latin typeface="DM Sans Bold"/>
                </a:rPr>
                <a:t>Apache HTTP</a:t>
              </a:r>
              <a:r>
                <a:rPr lang="en-US" sz="1970">
                  <a:solidFill>
                    <a:srgbClr val="FFFFFF"/>
                  </a:solidFill>
                  <a:latin typeface="DM Sans Bold"/>
                </a:rPr>
                <a:t> : Une Exploration Éducative</a:t>
              </a:r>
            </a:p>
            <a:p>
              <a:pPr>
                <a:lnSpc>
                  <a:spcPts val="2759"/>
                </a:lnSpc>
              </a:pPr>
              <a:endParaRPr lang="en-US" sz="1970">
                <a:solidFill>
                  <a:srgbClr val="FFFFFF"/>
                </a:solidFill>
                <a:latin typeface="DM Sans Bold"/>
              </a:endParaRPr>
            </a:p>
            <a:p>
              <a:pPr marL="425531" lvl="1" indent="-212765">
                <a:lnSpc>
                  <a:spcPts val="2759"/>
                </a:lnSpc>
                <a:buFont typeface="Arial"/>
                <a:buChar char="•"/>
              </a:pPr>
              <a:r>
                <a:rPr lang="en-US" sz="1970">
                  <a:solidFill>
                    <a:srgbClr val="FFFFFF"/>
                  </a:solidFill>
                  <a:latin typeface="DM Sans Bold"/>
                </a:rPr>
                <a:t>Analyse de la Sécurité des Protocoles : Vulnérabilité </a:t>
              </a:r>
              <a:r>
                <a:rPr lang="en-US" sz="1970">
                  <a:solidFill>
                    <a:srgbClr val="34BA27"/>
                  </a:solidFill>
                  <a:latin typeface="DM Sans Bold"/>
                </a:rPr>
                <a:t>dans Telnet</a:t>
              </a:r>
            </a:p>
            <a:p>
              <a:pPr>
                <a:lnSpc>
                  <a:spcPts val="2759"/>
                </a:lnSpc>
              </a:pPr>
              <a:endParaRPr lang="en-US" sz="1970">
                <a:solidFill>
                  <a:srgbClr val="34BA27"/>
                </a:solidFill>
                <a:latin typeface="DM Sans Bold"/>
              </a:endParaRPr>
            </a:p>
            <a:p>
              <a:pPr>
                <a:lnSpc>
                  <a:spcPts val="2759"/>
                </a:lnSpc>
              </a:pPr>
              <a:endParaRPr lang="en-US" sz="1970">
                <a:solidFill>
                  <a:srgbClr val="34BA27"/>
                </a:solidFill>
                <a:latin typeface="DM Sans Bold"/>
              </a:endParaRPr>
            </a:p>
          </p:txBody>
        </p:sp>
      </p:gr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10137400" y="2623321"/>
            <a:ext cx="7121900" cy="3203984"/>
          </a:xfrm>
          <a:custGeom>
            <a:avLst/>
            <a:gdLst/>
            <a:ahLst/>
            <a:cxnLst/>
            <a:rect l="l" t="t" r="r" b="b"/>
            <a:pathLst>
              <a:path w="7121900" h="3203984">
                <a:moveTo>
                  <a:pt x="0" y="0"/>
                </a:moveTo>
                <a:lnTo>
                  <a:pt x="7121900" y="0"/>
                </a:lnTo>
                <a:lnTo>
                  <a:pt x="7121900" y="3203984"/>
                </a:lnTo>
                <a:lnTo>
                  <a:pt x="0" y="3203984"/>
                </a:lnTo>
                <a:lnTo>
                  <a:pt x="0" y="0"/>
                </a:lnTo>
                <a:close/>
              </a:path>
            </a:pathLst>
          </a:custGeom>
          <a:blipFill>
            <a:blip r:embed="rId2"/>
            <a:stretch>
              <a:fillRect l="-4995" t="-25989" r="-3770" b="-10005"/>
            </a:stretch>
          </a:blipFill>
        </p:spPr>
        <p:txBody>
          <a:bodyPr/>
          <a:lstStyle/>
          <a:p>
            <a:endParaRPr lang="en-US"/>
          </a:p>
        </p:txBody>
      </p:sp>
      <p:sp>
        <p:nvSpPr>
          <p:cNvPr id="3" name="Freeform 3"/>
          <p:cNvSpPr/>
          <p:nvPr/>
        </p:nvSpPr>
        <p:spPr>
          <a:xfrm>
            <a:off x="696279" y="2623321"/>
            <a:ext cx="6407969" cy="3203984"/>
          </a:xfrm>
          <a:custGeom>
            <a:avLst/>
            <a:gdLst/>
            <a:ahLst/>
            <a:cxnLst/>
            <a:rect l="l" t="t" r="r" b="b"/>
            <a:pathLst>
              <a:path w="6407969" h="3203984">
                <a:moveTo>
                  <a:pt x="0" y="0"/>
                </a:moveTo>
                <a:lnTo>
                  <a:pt x="6407969" y="0"/>
                </a:lnTo>
                <a:lnTo>
                  <a:pt x="6407969" y="3203984"/>
                </a:lnTo>
                <a:lnTo>
                  <a:pt x="0" y="320398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09575"/>
            <a:ext cx="11795358" cy="619125"/>
          </a:xfrm>
          <a:prstGeom prst="rect">
            <a:avLst/>
          </a:prstGeom>
        </p:spPr>
        <p:txBody>
          <a:bodyPr lIns="0" tIns="0" rIns="0" bIns="0" rtlCol="0" anchor="t">
            <a:spAutoFit/>
          </a:bodyPr>
          <a:lstStyle/>
          <a:p>
            <a:pPr marL="0" lvl="0" indent="0">
              <a:lnSpc>
                <a:spcPts val="4800"/>
              </a:lnSpc>
              <a:spcBef>
                <a:spcPct val="0"/>
              </a:spcBef>
            </a:pPr>
            <a:r>
              <a:rPr lang="en-US" sz="4000" spc="-160">
                <a:solidFill>
                  <a:srgbClr val="60F8BE"/>
                </a:solidFill>
                <a:latin typeface="DM Sans Bold"/>
              </a:rPr>
              <a:t>Déstabilisation du Réseau : L'Art de DHCP Starvation</a:t>
            </a:r>
          </a:p>
        </p:txBody>
      </p:sp>
      <p:sp>
        <p:nvSpPr>
          <p:cNvPr id="5" name="TextBox 5"/>
          <p:cNvSpPr txBox="1"/>
          <p:nvPr/>
        </p:nvSpPr>
        <p:spPr>
          <a:xfrm>
            <a:off x="696279" y="1443103"/>
            <a:ext cx="5716599" cy="10477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Explication de DHCP processus</a:t>
            </a:r>
          </a:p>
        </p:txBody>
      </p:sp>
      <p:sp>
        <p:nvSpPr>
          <p:cNvPr id="6" name="TextBox 6"/>
          <p:cNvSpPr txBox="1"/>
          <p:nvPr/>
        </p:nvSpPr>
        <p:spPr>
          <a:xfrm>
            <a:off x="432700" y="6465480"/>
            <a:ext cx="6935127" cy="1925219"/>
          </a:xfrm>
          <a:prstGeom prst="rect">
            <a:avLst/>
          </a:prstGeom>
        </p:spPr>
        <p:txBody>
          <a:bodyPr lIns="0" tIns="0" rIns="0" bIns="0" rtlCol="0" anchor="t">
            <a:spAutoFit/>
          </a:bodyPr>
          <a:lstStyle/>
          <a:p>
            <a:pPr marL="394875" lvl="1" indent="-197438">
              <a:lnSpc>
                <a:spcPts val="2560"/>
              </a:lnSpc>
              <a:buFont typeface="Arial"/>
              <a:buChar char="•"/>
            </a:pPr>
            <a:r>
              <a:rPr lang="en-US" sz="1828">
                <a:solidFill>
                  <a:srgbClr val="FFFFFF"/>
                </a:solidFill>
                <a:latin typeface="DM Sans Bold"/>
              </a:rPr>
              <a:t>Discover: Le client envoie une demande de configuration au réseau.</a:t>
            </a:r>
          </a:p>
          <a:p>
            <a:pPr marL="394875" lvl="1" indent="-197438">
              <a:lnSpc>
                <a:spcPts val="2560"/>
              </a:lnSpc>
              <a:buFont typeface="Arial"/>
              <a:buChar char="•"/>
            </a:pPr>
            <a:r>
              <a:rPr lang="en-US" sz="1828">
                <a:solidFill>
                  <a:srgbClr val="FFFFFF"/>
                </a:solidFill>
                <a:latin typeface="DM Sans Bold"/>
              </a:rPr>
              <a:t>Offer: Le serveur DHCP propose une adresse IP au client.</a:t>
            </a:r>
          </a:p>
          <a:p>
            <a:pPr marL="394875" lvl="1" indent="-197438">
              <a:lnSpc>
                <a:spcPts val="2560"/>
              </a:lnSpc>
              <a:buFont typeface="Arial"/>
              <a:buChar char="•"/>
            </a:pPr>
            <a:r>
              <a:rPr lang="en-US" sz="1828">
                <a:solidFill>
                  <a:srgbClr val="FFFFFF"/>
                </a:solidFill>
                <a:latin typeface="DM Sans Bold"/>
              </a:rPr>
              <a:t>Request: Le client choisit l'offre et envoie une demande.</a:t>
            </a:r>
          </a:p>
          <a:p>
            <a:pPr marL="394875" lvl="1" indent="-197438">
              <a:lnSpc>
                <a:spcPts val="2560"/>
              </a:lnSpc>
              <a:buFont typeface="Arial"/>
              <a:buChar char="•"/>
            </a:pPr>
            <a:r>
              <a:rPr lang="en-US" sz="1828">
                <a:solidFill>
                  <a:srgbClr val="FFFFFF"/>
                </a:solidFill>
                <a:latin typeface="DM Sans Bold"/>
              </a:rPr>
              <a:t>Acknowledge: Le serveur confirme l'attribution de l'adresse IP au client.</a:t>
            </a:r>
          </a:p>
        </p:txBody>
      </p:sp>
      <p:sp>
        <p:nvSpPr>
          <p:cNvPr id="7" name="TextBox 7"/>
          <p:cNvSpPr txBox="1"/>
          <p:nvPr/>
        </p:nvSpPr>
        <p:spPr>
          <a:xfrm>
            <a:off x="10137400" y="1443103"/>
            <a:ext cx="5716599" cy="10477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Explication de DHCP Starvation</a:t>
            </a:r>
          </a:p>
        </p:txBody>
      </p:sp>
      <p:sp>
        <p:nvSpPr>
          <p:cNvPr id="8" name="TextBox 8"/>
          <p:cNvSpPr txBox="1"/>
          <p:nvPr/>
        </p:nvSpPr>
        <p:spPr>
          <a:xfrm>
            <a:off x="9917915" y="6446430"/>
            <a:ext cx="7560870" cy="2463800"/>
          </a:xfrm>
          <a:prstGeom prst="rect">
            <a:avLst/>
          </a:prstGeom>
        </p:spPr>
        <p:txBody>
          <a:bodyPr lIns="0" tIns="0" rIns="0" bIns="0" rtlCol="0" anchor="t">
            <a:spAutoFit/>
          </a:bodyPr>
          <a:lstStyle/>
          <a:p>
            <a:pPr marL="431804" lvl="1" indent="-215902">
              <a:lnSpc>
                <a:spcPts val="2800"/>
              </a:lnSpc>
              <a:buFont typeface="Arial"/>
              <a:buChar char="•"/>
            </a:pPr>
            <a:r>
              <a:rPr lang="en-US" sz="2000">
                <a:solidFill>
                  <a:srgbClr val="FFFFFF"/>
                </a:solidFill>
                <a:latin typeface="DM Sans Bold"/>
              </a:rPr>
              <a:t>L'attaquant envoie de nombreuses requêtes DHCP simulées pour monopoliser toutes les adresses IP disponibles.</a:t>
            </a:r>
          </a:p>
          <a:p>
            <a:pPr marL="431804" lvl="1" indent="-215902">
              <a:lnSpc>
                <a:spcPts val="2800"/>
              </a:lnSpc>
              <a:buFont typeface="Arial"/>
              <a:buChar char="•"/>
            </a:pPr>
            <a:r>
              <a:rPr lang="en-US" sz="2000">
                <a:solidFill>
                  <a:srgbClr val="FFFFFF"/>
                </a:solidFill>
                <a:latin typeface="DM Sans Bold"/>
              </a:rPr>
              <a:t>Cela peut provoquer des problèmes de connectivité réseau pour d'autres périphériques légitimes cherchant une adresse IP.</a:t>
            </a:r>
          </a:p>
          <a:p>
            <a:pPr>
              <a:lnSpc>
                <a:spcPts val="2800"/>
              </a:lnSpc>
            </a:pPr>
            <a:endParaRPr lang="en-US" sz="2000">
              <a:solidFill>
                <a:srgbClr val="FFFFFF"/>
              </a:solidFill>
              <a:latin typeface="DM Sans Bold"/>
            </a:endParaRP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9842315" y="3985240"/>
            <a:ext cx="7789213" cy="3915433"/>
          </a:xfrm>
          <a:custGeom>
            <a:avLst/>
            <a:gdLst/>
            <a:ahLst/>
            <a:cxnLst/>
            <a:rect l="l" t="t" r="r" b="b"/>
            <a:pathLst>
              <a:path w="7789213" h="3915433">
                <a:moveTo>
                  <a:pt x="0" y="0"/>
                </a:moveTo>
                <a:lnTo>
                  <a:pt x="7789213" y="0"/>
                </a:lnTo>
                <a:lnTo>
                  <a:pt x="7789213" y="3915433"/>
                </a:lnTo>
                <a:lnTo>
                  <a:pt x="0" y="391543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18086" y="5179060"/>
            <a:ext cx="9525" cy="580390"/>
          </a:xfrm>
          <a:prstGeom prst="rect">
            <a:avLst/>
          </a:prstGeom>
        </p:spPr>
        <p:txBody>
          <a:bodyPr lIns="0" tIns="0" rIns="0" bIns="0" rtlCol="0" anchor="t">
            <a:spAutoFit/>
          </a:bodyPr>
          <a:lstStyle/>
          <a:p>
            <a:pPr algn="ctr">
              <a:lnSpc>
                <a:spcPts val="4759"/>
              </a:lnSpc>
            </a:pPr>
            <a:endParaRPr/>
          </a:p>
        </p:txBody>
      </p:sp>
      <p:sp>
        <p:nvSpPr>
          <p:cNvPr id="4" name="TextBox 4"/>
          <p:cNvSpPr txBox="1"/>
          <p:nvPr/>
        </p:nvSpPr>
        <p:spPr>
          <a:xfrm>
            <a:off x="656472" y="2212975"/>
            <a:ext cx="9984980" cy="7045325"/>
          </a:xfrm>
          <a:prstGeom prst="rect">
            <a:avLst/>
          </a:prstGeom>
        </p:spPr>
        <p:txBody>
          <a:bodyPr lIns="0" tIns="0" rIns="0" bIns="0" rtlCol="0" anchor="t">
            <a:spAutoFit/>
          </a:bodyPr>
          <a:lstStyle/>
          <a:p>
            <a:pPr>
              <a:lnSpc>
                <a:spcPts val="2800"/>
              </a:lnSpc>
              <a:spcBef>
                <a:spcPct val="0"/>
              </a:spcBef>
            </a:pPr>
            <a:r>
              <a:rPr lang="en-US" sz="2000">
                <a:solidFill>
                  <a:srgbClr val="FFFFFF"/>
                </a:solidFill>
                <a:latin typeface="DM Sans Bold"/>
              </a:rPr>
              <a:t>Topologie GNS3 :</a:t>
            </a:r>
          </a:p>
          <a:p>
            <a:pPr marL="431804" lvl="1" indent="-215902">
              <a:lnSpc>
                <a:spcPts val="2800"/>
              </a:lnSpc>
              <a:spcBef>
                <a:spcPct val="0"/>
              </a:spcBef>
              <a:buFont typeface="Arial"/>
              <a:buChar char="•"/>
            </a:pPr>
            <a:r>
              <a:rPr lang="en-US" sz="2000">
                <a:solidFill>
                  <a:srgbClr val="FFFFFF"/>
                </a:solidFill>
                <a:latin typeface="DM Sans Bold"/>
              </a:rPr>
              <a:t>Connectez le Kali Linux, Windows, et le routeur à un switch dans GNS3.</a:t>
            </a:r>
          </a:p>
          <a:p>
            <a:pPr>
              <a:lnSpc>
                <a:spcPts val="2800"/>
              </a:lnSpc>
              <a:spcBef>
                <a:spcPct val="0"/>
              </a:spcBef>
            </a:pPr>
            <a:r>
              <a:rPr lang="en-US" sz="2000">
                <a:solidFill>
                  <a:srgbClr val="FFFFFF"/>
                </a:solidFill>
                <a:latin typeface="DM Sans Bold"/>
              </a:rPr>
              <a:t>Attribution des adresses IP statiques :</a:t>
            </a:r>
          </a:p>
          <a:p>
            <a:pPr marL="431804" lvl="1" indent="-215902">
              <a:lnSpc>
                <a:spcPts val="2800"/>
              </a:lnSpc>
              <a:spcBef>
                <a:spcPct val="0"/>
              </a:spcBef>
              <a:buFont typeface="Arial"/>
              <a:buChar char="•"/>
            </a:pPr>
            <a:r>
              <a:rPr lang="en-US" sz="2000">
                <a:solidFill>
                  <a:srgbClr val="FFFFFF"/>
                </a:solidFill>
                <a:latin typeface="DM Sans Bold"/>
              </a:rPr>
              <a:t>Kali Linux : </a:t>
            </a:r>
            <a:r>
              <a:rPr lang="en-US" sz="2000">
                <a:solidFill>
                  <a:srgbClr val="EA2B2B"/>
                </a:solidFill>
                <a:latin typeface="DM Sans Bold"/>
              </a:rPr>
              <a:t>192.168.1.4</a:t>
            </a:r>
          </a:p>
          <a:p>
            <a:pPr marL="431804" lvl="1" indent="-215902">
              <a:lnSpc>
                <a:spcPts val="2800"/>
              </a:lnSpc>
              <a:spcBef>
                <a:spcPct val="0"/>
              </a:spcBef>
              <a:buFont typeface="Arial"/>
              <a:buChar char="•"/>
            </a:pPr>
            <a:r>
              <a:rPr lang="en-US" sz="2000">
                <a:solidFill>
                  <a:srgbClr val="FFFFFF"/>
                </a:solidFill>
                <a:latin typeface="DM Sans Bold"/>
              </a:rPr>
              <a:t>Windows (client DHCP) : Configurez en statique, par exemple, </a:t>
            </a:r>
            <a:r>
              <a:rPr lang="en-US" sz="2000">
                <a:solidFill>
                  <a:srgbClr val="EA2B2B"/>
                </a:solidFill>
                <a:latin typeface="DM Sans Bold"/>
              </a:rPr>
              <a:t>192.168.1.3</a:t>
            </a:r>
          </a:p>
          <a:p>
            <a:pPr marL="431804" lvl="1" indent="-215902">
              <a:lnSpc>
                <a:spcPts val="2800"/>
              </a:lnSpc>
              <a:spcBef>
                <a:spcPct val="0"/>
              </a:spcBef>
              <a:buFont typeface="Arial"/>
              <a:buChar char="•"/>
            </a:pPr>
            <a:r>
              <a:rPr lang="en-US" sz="2000">
                <a:solidFill>
                  <a:srgbClr val="FFFFFF"/>
                </a:solidFill>
                <a:latin typeface="DM Sans Bold"/>
              </a:rPr>
              <a:t>Routeur (serveur DHCP) : </a:t>
            </a:r>
            <a:r>
              <a:rPr lang="en-US" sz="2000">
                <a:solidFill>
                  <a:srgbClr val="EA2B2B"/>
                </a:solidFill>
                <a:latin typeface="DM Sans Bold"/>
              </a:rPr>
              <a:t>192.168.1.2</a:t>
            </a:r>
          </a:p>
          <a:p>
            <a:pPr>
              <a:lnSpc>
                <a:spcPts val="2800"/>
              </a:lnSpc>
              <a:spcBef>
                <a:spcPct val="0"/>
              </a:spcBef>
            </a:pPr>
            <a:r>
              <a:rPr lang="en-US" sz="2000">
                <a:solidFill>
                  <a:srgbClr val="FFFFFF"/>
                </a:solidFill>
                <a:latin typeface="DM Sans Bold"/>
              </a:rPr>
              <a:t>Configuration du routeur (Cisco) pour le serveur DHCP :</a:t>
            </a:r>
          </a:p>
          <a:p>
            <a:pPr>
              <a:lnSpc>
                <a:spcPts val="2800"/>
              </a:lnSpc>
              <a:spcBef>
                <a:spcPct val="0"/>
              </a:spcBef>
            </a:pPr>
            <a:r>
              <a:rPr lang="en-US" sz="2000">
                <a:solidFill>
                  <a:srgbClr val="60F8BE"/>
                </a:solidFill>
                <a:latin typeface="DM Sans Bold"/>
              </a:rPr>
              <a:t>DHCP-Server(config)#service dhcp</a:t>
            </a:r>
          </a:p>
          <a:p>
            <a:pPr>
              <a:lnSpc>
                <a:spcPts val="2800"/>
              </a:lnSpc>
              <a:spcBef>
                <a:spcPct val="0"/>
              </a:spcBef>
            </a:pPr>
            <a:r>
              <a:rPr lang="en-US" sz="2000">
                <a:solidFill>
                  <a:srgbClr val="60F8BE"/>
                </a:solidFill>
                <a:latin typeface="DM Sans Bold"/>
              </a:rPr>
              <a:t>DHCP-Server(config)#ip dhcp pool pool-1</a:t>
            </a:r>
          </a:p>
          <a:p>
            <a:pPr>
              <a:lnSpc>
                <a:spcPts val="2800"/>
              </a:lnSpc>
              <a:spcBef>
                <a:spcPct val="0"/>
              </a:spcBef>
            </a:pPr>
            <a:r>
              <a:rPr lang="en-US" sz="2000">
                <a:solidFill>
                  <a:srgbClr val="60F8BE"/>
                </a:solidFill>
                <a:latin typeface="DM Sans Bold"/>
              </a:rPr>
              <a:t>DHCP-Server(dhcp-config)#network 192.168.10.0 255.255.255.0</a:t>
            </a:r>
          </a:p>
          <a:p>
            <a:pPr>
              <a:lnSpc>
                <a:spcPts val="2800"/>
              </a:lnSpc>
              <a:spcBef>
                <a:spcPct val="0"/>
              </a:spcBef>
            </a:pPr>
            <a:r>
              <a:rPr lang="en-US" sz="2000">
                <a:solidFill>
                  <a:srgbClr val="60F8BE"/>
                </a:solidFill>
                <a:latin typeface="DM Sans Bold"/>
              </a:rPr>
              <a:t>DHCP-Server(dhcp-config)#default-router 192.168.10.1</a:t>
            </a:r>
          </a:p>
          <a:p>
            <a:pPr>
              <a:lnSpc>
                <a:spcPts val="2800"/>
              </a:lnSpc>
              <a:spcBef>
                <a:spcPct val="0"/>
              </a:spcBef>
            </a:pPr>
            <a:r>
              <a:rPr lang="en-US" sz="2000">
                <a:solidFill>
                  <a:srgbClr val="60F8BE"/>
                </a:solidFill>
                <a:latin typeface="DM Sans Bold"/>
              </a:rPr>
              <a:t>DHCP-Server(dhcp-config)#dns-server 8.8.8.8</a:t>
            </a:r>
          </a:p>
          <a:p>
            <a:pPr>
              <a:lnSpc>
                <a:spcPts val="2800"/>
              </a:lnSpc>
              <a:spcBef>
                <a:spcPct val="0"/>
              </a:spcBef>
            </a:pPr>
            <a:r>
              <a:rPr lang="en-US" sz="2000">
                <a:solidFill>
                  <a:srgbClr val="60F8BE"/>
                </a:solidFill>
                <a:latin typeface="DM Sans Bold"/>
              </a:rPr>
              <a:t>DHCP-Server(dhcp-config)#exit</a:t>
            </a:r>
          </a:p>
          <a:p>
            <a:pPr>
              <a:lnSpc>
                <a:spcPts val="2800"/>
              </a:lnSpc>
              <a:spcBef>
                <a:spcPct val="0"/>
              </a:spcBef>
            </a:pPr>
            <a:r>
              <a:rPr lang="en-US" sz="2000">
                <a:solidFill>
                  <a:srgbClr val="60F8BE"/>
                </a:solidFill>
                <a:latin typeface="DM Sans Bold"/>
              </a:rPr>
              <a:t>DHCP-Server(config)#ip dhcp excluded-address 192.168.10.1</a:t>
            </a:r>
          </a:p>
          <a:p>
            <a:pPr>
              <a:lnSpc>
                <a:spcPts val="2800"/>
              </a:lnSpc>
              <a:spcBef>
                <a:spcPct val="0"/>
              </a:spcBef>
            </a:pPr>
            <a:r>
              <a:rPr lang="en-US" sz="2000">
                <a:solidFill>
                  <a:srgbClr val="FFFFFF"/>
                </a:solidFill>
                <a:latin typeface="DM Sans Bold"/>
              </a:rPr>
              <a:t>Commande pour demander une adresse IP dans Windows (CMD) :</a:t>
            </a:r>
          </a:p>
          <a:p>
            <a:pPr>
              <a:lnSpc>
                <a:spcPts val="2800"/>
              </a:lnSpc>
              <a:spcBef>
                <a:spcPct val="0"/>
              </a:spcBef>
            </a:pPr>
            <a:r>
              <a:rPr lang="en-US" sz="2000">
                <a:solidFill>
                  <a:srgbClr val="60F8BE"/>
                </a:solidFill>
                <a:latin typeface="DM Sans Bold"/>
              </a:rPr>
              <a:t>ipconfig /release    # Libère l'adresse IP actuelle</a:t>
            </a:r>
          </a:p>
          <a:p>
            <a:pPr>
              <a:lnSpc>
                <a:spcPts val="2800"/>
              </a:lnSpc>
              <a:spcBef>
                <a:spcPct val="0"/>
              </a:spcBef>
            </a:pPr>
            <a:r>
              <a:rPr lang="en-US" sz="2000">
                <a:solidFill>
                  <a:srgbClr val="60F8BE"/>
                </a:solidFill>
                <a:latin typeface="DM Sans Bold"/>
              </a:rPr>
              <a:t>ipconfig /renew      # Renouvelle une adresse IP auprès du serveur DHCP</a:t>
            </a:r>
          </a:p>
          <a:p>
            <a:pPr>
              <a:lnSpc>
                <a:spcPts val="2800"/>
              </a:lnSpc>
              <a:spcBef>
                <a:spcPct val="0"/>
              </a:spcBef>
            </a:pPr>
            <a:r>
              <a:rPr lang="en-US" sz="2000">
                <a:solidFill>
                  <a:srgbClr val="FFFFFF"/>
                </a:solidFill>
                <a:latin typeface="DM Sans Bold"/>
              </a:rPr>
              <a:t>Exécution de l'attaque DHCP Starvation avec Kali Linux :</a:t>
            </a:r>
          </a:p>
          <a:p>
            <a:pPr>
              <a:lnSpc>
                <a:spcPts val="2800"/>
              </a:lnSpc>
              <a:spcBef>
                <a:spcPct val="0"/>
              </a:spcBef>
            </a:pPr>
            <a:r>
              <a:rPr lang="en-US" sz="2000">
                <a:solidFill>
                  <a:srgbClr val="FFFFFF"/>
                </a:solidFill>
                <a:latin typeface="DM Sans Bold"/>
              </a:rPr>
              <a:t>   Utilisez</a:t>
            </a:r>
            <a:r>
              <a:rPr lang="en-US" sz="2000">
                <a:solidFill>
                  <a:srgbClr val="FF008A"/>
                </a:solidFill>
                <a:latin typeface="DM Sans Bold"/>
              </a:rPr>
              <a:t> l'outil Yersinia</a:t>
            </a:r>
            <a:r>
              <a:rPr lang="en-US" sz="2000">
                <a:solidFill>
                  <a:srgbClr val="FFFFFF"/>
                </a:solidFill>
                <a:latin typeface="DM Sans Bold"/>
              </a:rPr>
              <a:t> et </a:t>
            </a:r>
            <a:r>
              <a:rPr lang="en-US" sz="2000">
                <a:solidFill>
                  <a:srgbClr val="FF008A"/>
                </a:solidFill>
                <a:latin typeface="DM Sans Bold"/>
              </a:rPr>
              <a:t>Wireshark</a:t>
            </a:r>
          </a:p>
          <a:p>
            <a:pPr>
              <a:lnSpc>
                <a:spcPts val="2800"/>
              </a:lnSpc>
              <a:spcBef>
                <a:spcPct val="0"/>
              </a:spcBef>
            </a:pPr>
            <a:endParaRPr lang="en-US" sz="2000">
              <a:solidFill>
                <a:srgbClr val="FF008A"/>
              </a:solidFill>
              <a:latin typeface="DM Sans Bold"/>
            </a:endParaRPr>
          </a:p>
        </p:txBody>
      </p:sp>
      <p:sp>
        <p:nvSpPr>
          <p:cNvPr id="5" name="TextBox 5"/>
          <p:cNvSpPr txBox="1"/>
          <p:nvPr/>
        </p:nvSpPr>
        <p:spPr>
          <a:xfrm>
            <a:off x="3206995" y="349250"/>
            <a:ext cx="11874010"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La préparation pour l’attaque DHCP Starvation</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12365542" y="1930087"/>
            <a:ext cx="4519453" cy="341520"/>
          </a:xfrm>
          <a:custGeom>
            <a:avLst/>
            <a:gdLst/>
            <a:ahLst/>
            <a:cxnLst/>
            <a:rect l="l" t="t" r="r" b="b"/>
            <a:pathLst>
              <a:path w="4519453" h="341520">
                <a:moveTo>
                  <a:pt x="0" y="0"/>
                </a:moveTo>
                <a:lnTo>
                  <a:pt x="4519453" y="0"/>
                </a:lnTo>
                <a:lnTo>
                  <a:pt x="4519453" y="341520"/>
                </a:lnTo>
                <a:lnTo>
                  <a:pt x="0" y="341520"/>
                </a:lnTo>
                <a:lnTo>
                  <a:pt x="0" y="0"/>
                </a:lnTo>
                <a:close/>
              </a:path>
            </a:pathLst>
          </a:custGeom>
          <a:blipFill>
            <a:blip r:embed="rId2"/>
            <a:stretch>
              <a:fillRect/>
            </a:stretch>
          </a:blipFill>
        </p:spPr>
        <p:txBody>
          <a:bodyPr/>
          <a:lstStyle/>
          <a:p>
            <a:endParaRPr lang="en-US"/>
          </a:p>
        </p:txBody>
      </p:sp>
      <p:sp>
        <p:nvSpPr>
          <p:cNvPr id="3" name="Freeform 3"/>
          <p:cNvSpPr/>
          <p:nvPr/>
        </p:nvSpPr>
        <p:spPr>
          <a:xfrm>
            <a:off x="6665704" y="1930087"/>
            <a:ext cx="3927484" cy="341520"/>
          </a:xfrm>
          <a:custGeom>
            <a:avLst/>
            <a:gdLst/>
            <a:ahLst/>
            <a:cxnLst/>
            <a:rect l="l" t="t" r="r" b="b"/>
            <a:pathLst>
              <a:path w="3927484" h="341520">
                <a:moveTo>
                  <a:pt x="0" y="0"/>
                </a:moveTo>
                <a:lnTo>
                  <a:pt x="3927484" y="0"/>
                </a:lnTo>
                <a:lnTo>
                  <a:pt x="3927484" y="341520"/>
                </a:lnTo>
                <a:lnTo>
                  <a:pt x="0" y="341520"/>
                </a:lnTo>
                <a:lnTo>
                  <a:pt x="0" y="0"/>
                </a:lnTo>
                <a:close/>
              </a:path>
            </a:pathLst>
          </a:custGeom>
          <a:blipFill>
            <a:blip r:embed="rId3"/>
            <a:stretch>
              <a:fillRect/>
            </a:stretch>
          </a:blipFill>
        </p:spPr>
        <p:txBody>
          <a:bodyPr/>
          <a:lstStyle/>
          <a:p>
            <a:endParaRPr lang="en-US"/>
          </a:p>
        </p:txBody>
      </p:sp>
      <p:sp>
        <p:nvSpPr>
          <p:cNvPr id="4" name="Freeform 4"/>
          <p:cNvSpPr/>
          <p:nvPr/>
        </p:nvSpPr>
        <p:spPr>
          <a:xfrm>
            <a:off x="788265" y="1930087"/>
            <a:ext cx="5293566" cy="341520"/>
          </a:xfrm>
          <a:custGeom>
            <a:avLst/>
            <a:gdLst/>
            <a:ahLst/>
            <a:cxnLst/>
            <a:rect l="l" t="t" r="r" b="b"/>
            <a:pathLst>
              <a:path w="5293566" h="341520">
                <a:moveTo>
                  <a:pt x="0" y="0"/>
                </a:moveTo>
                <a:lnTo>
                  <a:pt x="5293566" y="0"/>
                </a:lnTo>
                <a:lnTo>
                  <a:pt x="5293566" y="341520"/>
                </a:lnTo>
                <a:lnTo>
                  <a:pt x="0" y="341520"/>
                </a:lnTo>
                <a:lnTo>
                  <a:pt x="0" y="0"/>
                </a:lnTo>
                <a:close/>
              </a:path>
            </a:pathLst>
          </a:custGeom>
          <a:blipFill>
            <a:blip r:embed="rId4"/>
            <a:stretch>
              <a:fillRect/>
            </a:stretch>
          </a:blipFill>
        </p:spPr>
        <p:txBody>
          <a:bodyPr/>
          <a:lstStyle/>
          <a:p>
            <a:endParaRPr lang="en-US"/>
          </a:p>
        </p:txBody>
      </p:sp>
      <p:sp>
        <p:nvSpPr>
          <p:cNvPr id="5" name="Freeform 5"/>
          <p:cNvSpPr/>
          <p:nvPr/>
        </p:nvSpPr>
        <p:spPr>
          <a:xfrm>
            <a:off x="788265" y="4149051"/>
            <a:ext cx="5533878" cy="1988899"/>
          </a:xfrm>
          <a:custGeom>
            <a:avLst/>
            <a:gdLst/>
            <a:ahLst/>
            <a:cxnLst/>
            <a:rect l="l" t="t" r="r" b="b"/>
            <a:pathLst>
              <a:path w="5533878" h="1988899">
                <a:moveTo>
                  <a:pt x="0" y="0"/>
                </a:moveTo>
                <a:lnTo>
                  <a:pt x="5533878" y="0"/>
                </a:lnTo>
                <a:lnTo>
                  <a:pt x="5533878" y="1988898"/>
                </a:lnTo>
                <a:lnTo>
                  <a:pt x="0" y="1988898"/>
                </a:lnTo>
                <a:lnTo>
                  <a:pt x="0" y="0"/>
                </a:lnTo>
                <a:close/>
              </a:path>
            </a:pathLst>
          </a:custGeom>
          <a:blipFill>
            <a:blip r:embed="rId5"/>
            <a:stretch>
              <a:fillRect/>
            </a:stretch>
          </a:blipFill>
        </p:spPr>
        <p:txBody>
          <a:bodyPr/>
          <a:lstStyle/>
          <a:p>
            <a:endParaRPr lang="en-US"/>
          </a:p>
        </p:txBody>
      </p:sp>
      <p:sp>
        <p:nvSpPr>
          <p:cNvPr id="6" name="Freeform 6"/>
          <p:cNvSpPr/>
          <p:nvPr/>
        </p:nvSpPr>
        <p:spPr>
          <a:xfrm>
            <a:off x="7646772" y="4149051"/>
            <a:ext cx="4835753" cy="1988899"/>
          </a:xfrm>
          <a:custGeom>
            <a:avLst/>
            <a:gdLst/>
            <a:ahLst/>
            <a:cxnLst/>
            <a:rect l="l" t="t" r="r" b="b"/>
            <a:pathLst>
              <a:path w="4835753" h="1988899">
                <a:moveTo>
                  <a:pt x="0" y="0"/>
                </a:moveTo>
                <a:lnTo>
                  <a:pt x="4835753" y="0"/>
                </a:lnTo>
                <a:lnTo>
                  <a:pt x="4835753" y="1988898"/>
                </a:lnTo>
                <a:lnTo>
                  <a:pt x="0" y="198889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95222" y="1166983"/>
            <a:ext cx="17044870" cy="11274425"/>
          </a:xfrm>
          <a:prstGeom prst="rect">
            <a:avLst/>
          </a:prstGeom>
        </p:spPr>
        <p:txBody>
          <a:bodyPr lIns="0" tIns="0" rIns="0" bIns="0" rtlCol="0" anchor="t">
            <a:spAutoFit/>
          </a:bodyPr>
          <a:lstStyle/>
          <a:p>
            <a:pPr marL="431804" lvl="1" indent="-215902">
              <a:lnSpc>
                <a:spcPts val="2800"/>
              </a:lnSpc>
              <a:buFont typeface="Arial"/>
              <a:buChar char="•"/>
            </a:pPr>
            <a:r>
              <a:rPr lang="en-US" sz="2000">
                <a:solidFill>
                  <a:srgbClr val="FFFFFF"/>
                </a:solidFill>
                <a:latin typeface="DM Sans Bold"/>
              </a:rPr>
              <a:t>Nous vérifierons si nous avons pris l'adresse IP du serveur DHCP</a:t>
            </a:r>
          </a:p>
          <a:p>
            <a:pPr>
              <a:lnSpc>
                <a:spcPts val="2800"/>
              </a:lnSpc>
            </a:pPr>
            <a:r>
              <a:rPr lang="en-US" sz="2000">
                <a:solidFill>
                  <a:srgbClr val="EA2B2B"/>
                </a:solidFill>
                <a:latin typeface="DM Sans"/>
              </a:rPr>
              <a:t> </a:t>
            </a:r>
            <a:r>
              <a:rPr lang="en-US" sz="2000">
                <a:solidFill>
                  <a:srgbClr val="EA2B2B"/>
                </a:solidFill>
                <a:latin typeface="DM Sans Bold"/>
              </a:rPr>
              <a:t>    Routeur CISCO DHCP Serveur                                     Kali Linux                                                                           Windows 10 </a:t>
            </a:r>
          </a:p>
          <a:p>
            <a:pPr>
              <a:lnSpc>
                <a:spcPts val="2800"/>
              </a:lnSpc>
            </a:pPr>
            <a:endParaRPr lang="en-US" sz="2000">
              <a:solidFill>
                <a:srgbClr val="EA2B2B"/>
              </a:solidFill>
              <a:latin typeface="DM Sans Bold"/>
            </a:endParaRPr>
          </a:p>
          <a:p>
            <a:pPr>
              <a:lnSpc>
                <a:spcPts val="2800"/>
              </a:lnSpc>
            </a:pPr>
            <a:r>
              <a:rPr lang="en-US" sz="2000">
                <a:solidFill>
                  <a:srgbClr val="EA2B2B"/>
                </a:solidFill>
                <a:latin typeface="DM Sans Bold"/>
              </a:rPr>
              <a:t>                   </a:t>
            </a: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marL="431804" lvl="1" indent="-215902">
              <a:lnSpc>
                <a:spcPts val="2800"/>
              </a:lnSpc>
              <a:buFont typeface="Arial"/>
              <a:buChar char="•"/>
            </a:pPr>
            <a:r>
              <a:rPr lang="en-US" sz="2000">
                <a:solidFill>
                  <a:srgbClr val="FFFFFF"/>
                </a:solidFill>
                <a:latin typeface="DM Sans Bold"/>
              </a:rPr>
              <a:t>Nous allons pinger les deux machines Kali Machine et la machine Windows ainsi que le serveur DHCP</a:t>
            </a:r>
          </a:p>
          <a:p>
            <a:pPr>
              <a:lnSpc>
                <a:spcPts val="2800"/>
              </a:lnSpc>
            </a:pPr>
            <a:r>
              <a:rPr lang="en-US" sz="2000">
                <a:solidFill>
                  <a:srgbClr val="FFFFFF"/>
                </a:solidFill>
                <a:latin typeface="DM Sans Bold"/>
              </a:rPr>
              <a:t>   </a:t>
            </a:r>
            <a:r>
              <a:rPr lang="en-US" sz="2000">
                <a:solidFill>
                  <a:srgbClr val="EA2B2B"/>
                </a:solidFill>
                <a:latin typeface="DM Sans Bold"/>
              </a:rPr>
              <a:t> Kali Linux Sur Windows 10 et DHCP server                              Windows 10 sur Kali Linux et DHCP Server</a:t>
            </a: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a:lnSpc>
                <a:spcPts val="2800"/>
              </a:lnSpc>
            </a:pPr>
            <a:endParaRPr lang="en-US" sz="2000">
              <a:solidFill>
                <a:srgbClr val="EA2B2B"/>
              </a:solidFill>
              <a:latin typeface="DM Sans Bold"/>
            </a:endParaRPr>
          </a:p>
          <a:p>
            <a:pPr marL="431804" lvl="1" indent="-215902">
              <a:lnSpc>
                <a:spcPts val="2800"/>
              </a:lnSpc>
              <a:buFont typeface="Arial"/>
              <a:buChar char="•"/>
            </a:pPr>
            <a:r>
              <a:rPr lang="en-US" sz="2000">
                <a:solidFill>
                  <a:srgbClr val="FFFFFF"/>
                </a:solidFill>
                <a:latin typeface="DM Sans Bold"/>
              </a:rPr>
              <a:t>Utilisation d’outil Yersinia</a:t>
            </a:r>
          </a:p>
          <a:p>
            <a:pPr>
              <a:lnSpc>
                <a:spcPts val="2800"/>
              </a:lnSpc>
            </a:pPr>
            <a:endParaRPr lang="en-US" sz="2000">
              <a:solidFill>
                <a:srgbClr val="FFFFFF"/>
              </a:solidFill>
              <a:latin typeface="DM Sans Bold"/>
            </a:endParaRPr>
          </a:p>
          <a:p>
            <a:pPr marL="431804" lvl="1" indent="-215902">
              <a:lnSpc>
                <a:spcPts val="2800"/>
              </a:lnSpc>
              <a:buFont typeface="Arial"/>
              <a:buChar char="•"/>
            </a:pPr>
            <a:r>
              <a:rPr lang="en-US" sz="2000">
                <a:solidFill>
                  <a:srgbClr val="60F8BE"/>
                </a:solidFill>
                <a:latin typeface="DM Sans Bold"/>
              </a:rPr>
              <a:t>la commande sudo yersinia -I</a:t>
            </a:r>
          </a:p>
          <a:p>
            <a:pPr marL="431804" lvl="1" indent="-215902">
              <a:lnSpc>
                <a:spcPts val="2800"/>
              </a:lnSpc>
              <a:buFont typeface="Arial"/>
              <a:buChar char="•"/>
            </a:pPr>
            <a:r>
              <a:rPr lang="en-US" sz="2000">
                <a:solidFill>
                  <a:srgbClr val="60F8BE"/>
                </a:solidFill>
                <a:latin typeface="DM Sans Bold"/>
              </a:rPr>
              <a:t>Nous vérifions l'interface</a:t>
            </a:r>
          </a:p>
          <a:p>
            <a:pPr marL="431804" lvl="1" indent="-215902">
              <a:lnSpc>
                <a:spcPts val="2800"/>
              </a:lnSpc>
              <a:buFont typeface="Arial"/>
              <a:buChar char="•"/>
            </a:pPr>
            <a:r>
              <a:rPr lang="en-US" sz="2000">
                <a:solidFill>
                  <a:srgbClr val="60F8BE"/>
                </a:solidFill>
                <a:latin typeface="DM Sans Bold"/>
              </a:rPr>
              <a:t>Appuyez sur x pour l'exécution et choisissez DHCP Discover</a:t>
            </a:r>
          </a:p>
          <a:p>
            <a:pPr marL="431804" lvl="1" indent="-215902">
              <a:lnSpc>
                <a:spcPts val="2800"/>
              </a:lnSpc>
              <a:buFont typeface="Arial"/>
              <a:buChar char="•"/>
            </a:pPr>
            <a:r>
              <a:rPr lang="en-US" sz="2000">
                <a:solidFill>
                  <a:srgbClr val="60F8BE"/>
                </a:solidFill>
                <a:latin typeface="DM Sans Bold"/>
              </a:rPr>
              <a:t>après, quand vous avez fini, appuyez sur q pour quitter</a:t>
            </a:r>
          </a:p>
          <a:p>
            <a:pPr>
              <a:lnSpc>
                <a:spcPts val="2800"/>
              </a:lnSpc>
            </a:pPr>
            <a:endParaRPr lang="en-US" sz="2000">
              <a:solidFill>
                <a:srgbClr val="60F8BE"/>
              </a:solidFill>
              <a:latin typeface="DM Sans Bold"/>
            </a:endParaRPr>
          </a:p>
          <a:p>
            <a:pPr>
              <a:lnSpc>
                <a:spcPts val="2800"/>
              </a:lnSpc>
            </a:pPr>
            <a:endParaRPr lang="en-US" sz="2000">
              <a:solidFill>
                <a:srgbClr val="60F8BE"/>
              </a:solidFill>
              <a:latin typeface="DM Sans Bold"/>
            </a:endParaRPr>
          </a:p>
          <a:p>
            <a:pPr>
              <a:lnSpc>
                <a:spcPts val="2800"/>
              </a:lnSpc>
            </a:pPr>
            <a:endParaRPr lang="en-US" sz="2000">
              <a:solidFill>
                <a:srgbClr val="60F8BE"/>
              </a:solidFill>
              <a:latin typeface="DM Sans Bold"/>
            </a:endParaRPr>
          </a:p>
          <a:p>
            <a:pPr>
              <a:lnSpc>
                <a:spcPts val="2800"/>
              </a:lnSpc>
            </a:pPr>
            <a:endParaRPr lang="en-US" sz="2000">
              <a:solidFill>
                <a:srgbClr val="60F8BE"/>
              </a:solidFill>
              <a:latin typeface="DM Sans Bold"/>
            </a:endParaRPr>
          </a:p>
          <a:p>
            <a:pPr>
              <a:lnSpc>
                <a:spcPts val="2800"/>
              </a:lnSpc>
            </a:pPr>
            <a:endParaRPr lang="en-US" sz="2000">
              <a:solidFill>
                <a:srgbClr val="60F8BE"/>
              </a:solidFill>
              <a:latin typeface="DM Sans Bold"/>
            </a:endParaRPr>
          </a:p>
          <a:p>
            <a:pPr>
              <a:lnSpc>
                <a:spcPts val="2800"/>
              </a:lnSpc>
            </a:pPr>
            <a:endParaRPr lang="en-US" sz="2000">
              <a:solidFill>
                <a:srgbClr val="60F8BE"/>
              </a:solidFill>
              <a:latin typeface="DM Sans Bold"/>
            </a:endParaRPr>
          </a:p>
          <a:p>
            <a:pPr>
              <a:lnSpc>
                <a:spcPts val="2800"/>
              </a:lnSpc>
            </a:pPr>
            <a:endParaRPr lang="en-US" sz="2000">
              <a:solidFill>
                <a:srgbClr val="60F8BE"/>
              </a:solidFill>
              <a:latin typeface="DM Sans Bold"/>
            </a:endParaRPr>
          </a:p>
          <a:p>
            <a:pPr>
              <a:lnSpc>
                <a:spcPts val="2800"/>
              </a:lnSpc>
            </a:pPr>
            <a:endParaRPr lang="en-US" sz="2000">
              <a:solidFill>
                <a:srgbClr val="60F8BE"/>
              </a:solidFill>
              <a:latin typeface="DM Sans Bold"/>
            </a:endParaRPr>
          </a:p>
          <a:p>
            <a:pPr>
              <a:lnSpc>
                <a:spcPts val="2800"/>
              </a:lnSpc>
            </a:pPr>
            <a:endParaRPr lang="en-US" sz="2000">
              <a:solidFill>
                <a:srgbClr val="60F8BE"/>
              </a:solidFill>
              <a:latin typeface="DM Sans Bold"/>
            </a:endParaRPr>
          </a:p>
        </p:txBody>
      </p:sp>
      <p:sp>
        <p:nvSpPr>
          <p:cNvPr id="8" name="TextBox 8"/>
          <p:cNvSpPr txBox="1"/>
          <p:nvPr/>
        </p:nvSpPr>
        <p:spPr>
          <a:xfrm>
            <a:off x="963339" y="189265"/>
            <a:ext cx="12981687"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Démarrage de l'attaque DHCP</a:t>
            </a:r>
          </a:p>
        </p:txBody>
      </p:sp>
      <p:sp>
        <p:nvSpPr>
          <p:cNvPr id="9" name="Freeform 9"/>
          <p:cNvSpPr/>
          <p:nvPr/>
        </p:nvSpPr>
        <p:spPr>
          <a:xfrm>
            <a:off x="9872059" y="6828008"/>
            <a:ext cx="5802809" cy="2930274"/>
          </a:xfrm>
          <a:custGeom>
            <a:avLst/>
            <a:gdLst/>
            <a:ahLst/>
            <a:cxnLst/>
            <a:rect l="l" t="t" r="r" b="b"/>
            <a:pathLst>
              <a:path w="5802809" h="2930274">
                <a:moveTo>
                  <a:pt x="0" y="0"/>
                </a:moveTo>
                <a:lnTo>
                  <a:pt x="5802809" y="0"/>
                </a:lnTo>
                <a:lnTo>
                  <a:pt x="5802809" y="2930274"/>
                </a:lnTo>
                <a:lnTo>
                  <a:pt x="0" y="2930274"/>
                </a:lnTo>
                <a:lnTo>
                  <a:pt x="0"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1969429" y="4219587"/>
            <a:ext cx="6195055" cy="2741326"/>
          </a:xfrm>
          <a:custGeom>
            <a:avLst/>
            <a:gdLst/>
            <a:ahLst/>
            <a:cxnLst/>
            <a:rect l="l" t="t" r="r" b="b"/>
            <a:pathLst>
              <a:path w="6195055" h="2741326">
                <a:moveTo>
                  <a:pt x="0" y="0"/>
                </a:moveTo>
                <a:lnTo>
                  <a:pt x="6195055" y="0"/>
                </a:lnTo>
                <a:lnTo>
                  <a:pt x="6195055" y="2741326"/>
                </a:lnTo>
                <a:lnTo>
                  <a:pt x="0" y="2741326"/>
                </a:lnTo>
                <a:lnTo>
                  <a:pt x="0" y="0"/>
                </a:lnTo>
                <a:close/>
              </a:path>
            </a:pathLst>
          </a:custGeom>
          <a:blipFill>
            <a:blip r:embed="rId2"/>
            <a:stretch>
              <a:fillRect/>
            </a:stretch>
          </a:blipFill>
        </p:spPr>
        <p:txBody>
          <a:bodyPr/>
          <a:lstStyle/>
          <a:p>
            <a:endParaRPr lang="en-US"/>
          </a:p>
        </p:txBody>
      </p:sp>
      <p:sp>
        <p:nvSpPr>
          <p:cNvPr id="3" name="Freeform 3"/>
          <p:cNvSpPr/>
          <p:nvPr/>
        </p:nvSpPr>
        <p:spPr>
          <a:xfrm>
            <a:off x="10643220" y="4038392"/>
            <a:ext cx="5675351" cy="2727541"/>
          </a:xfrm>
          <a:custGeom>
            <a:avLst/>
            <a:gdLst/>
            <a:ahLst/>
            <a:cxnLst/>
            <a:rect l="l" t="t" r="r" b="b"/>
            <a:pathLst>
              <a:path w="5675351" h="2727541">
                <a:moveTo>
                  <a:pt x="0" y="0"/>
                </a:moveTo>
                <a:lnTo>
                  <a:pt x="5675351" y="0"/>
                </a:lnTo>
                <a:lnTo>
                  <a:pt x="5675351" y="2727540"/>
                </a:lnTo>
                <a:lnTo>
                  <a:pt x="0" y="2727540"/>
                </a:lnTo>
                <a:lnTo>
                  <a:pt x="0" y="0"/>
                </a:lnTo>
                <a:close/>
              </a:path>
            </a:pathLst>
          </a:custGeom>
          <a:blipFill>
            <a:blip r:embed="rId3"/>
            <a:stretch>
              <a:fillRect b="-40380"/>
            </a:stretch>
          </a:blipFill>
        </p:spPr>
        <p:txBody>
          <a:bodyPr/>
          <a:lstStyle/>
          <a:p>
            <a:endParaRPr lang="en-US"/>
          </a:p>
        </p:txBody>
      </p:sp>
      <p:sp>
        <p:nvSpPr>
          <p:cNvPr id="4" name="Freeform 4"/>
          <p:cNvSpPr/>
          <p:nvPr/>
        </p:nvSpPr>
        <p:spPr>
          <a:xfrm>
            <a:off x="1969429" y="8077433"/>
            <a:ext cx="4763649" cy="781067"/>
          </a:xfrm>
          <a:custGeom>
            <a:avLst/>
            <a:gdLst/>
            <a:ahLst/>
            <a:cxnLst/>
            <a:rect l="l" t="t" r="r" b="b"/>
            <a:pathLst>
              <a:path w="4763649" h="781067">
                <a:moveTo>
                  <a:pt x="0" y="0"/>
                </a:moveTo>
                <a:lnTo>
                  <a:pt x="4763649" y="0"/>
                </a:lnTo>
                <a:lnTo>
                  <a:pt x="4763649" y="781067"/>
                </a:lnTo>
                <a:lnTo>
                  <a:pt x="0" y="781067"/>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963339" y="189265"/>
            <a:ext cx="12981687"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Lancement de l'attaque DHCP</a:t>
            </a:r>
          </a:p>
        </p:txBody>
      </p:sp>
      <p:sp>
        <p:nvSpPr>
          <p:cNvPr id="6" name="TextBox 6"/>
          <p:cNvSpPr txBox="1"/>
          <p:nvPr/>
        </p:nvSpPr>
        <p:spPr>
          <a:xfrm>
            <a:off x="194467" y="-289877"/>
            <a:ext cx="9984980" cy="349250"/>
          </a:xfrm>
          <a:prstGeom prst="rect">
            <a:avLst/>
          </a:prstGeom>
        </p:spPr>
        <p:txBody>
          <a:bodyPr lIns="0" tIns="0" rIns="0" bIns="0" rtlCol="0" anchor="t">
            <a:spAutoFit/>
          </a:bodyPr>
          <a:lstStyle/>
          <a:p>
            <a:pPr marL="431804" lvl="1" indent="-215902">
              <a:lnSpc>
                <a:spcPts val="2800"/>
              </a:lnSpc>
              <a:buFont typeface="Arial"/>
              <a:buChar char="•"/>
            </a:pPr>
            <a:r>
              <a:rPr lang="en-US" sz="2000">
                <a:solidFill>
                  <a:srgbClr val="FFFFFF"/>
                </a:solidFill>
                <a:latin typeface="DM Sans"/>
              </a:rPr>
              <a:t>On</a:t>
            </a:r>
          </a:p>
        </p:txBody>
      </p:sp>
      <p:sp>
        <p:nvSpPr>
          <p:cNvPr id="7" name="TextBox 7"/>
          <p:cNvSpPr txBox="1"/>
          <p:nvPr/>
        </p:nvSpPr>
        <p:spPr>
          <a:xfrm>
            <a:off x="1969429" y="1979405"/>
            <a:ext cx="9984980" cy="1054100"/>
          </a:xfrm>
          <a:prstGeom prst="rect">
            <a:avLst/>
          </a:prstGeom>
        </p:spPr>
        <p:txBody>
          <a:bodyPr lIns="0" tIns="0" rIns="0" bIns="0" rtlCol="0" anchor="t">
            <a:spAutoFit/>
          </a:bodyPr>
          <a:lstStyle/>
          <a:p>
            <a:pPr>
              <a:lnSpc>
                <a:spcPts val="2800"/>
              </a:lnSpc>
            </a:pPr>
            <a:r>
              <a:rPr lang="en-US" sz="2000">
                <a:solidFill>
                  <a:srgbClr val="FFFFFF"/>
                </a:solidFill>
                <a:latin typeface="DM Sans Bold"/>
              </a:rPr>
              <a:t>En lançant l'attaque, nous constatons : </a:t>
            </a:r>
          </a:p>
          <a:p>
            <a:pPr marL="431804" lvl="1" indent="-215902">
              <a:lnSpc>
                <a:spcPts val="2800"/>
              </a:lnSpc>
              <a:buFont typeface="Arial"/>
              <a:buChar char="•"/>
            </a:pPr>
            <a:r>
              <a:rPr lang="en-US" sz="2000">
                <a:solidFill>
                  <a:srgbClr val="FFFFFF"/>
                </a:solidFill>
                <a:latin typeface="DM Sans Bold"/>
              </a:rPr>
              <a:t>En utilisant Wireshark nous voyons beaucoup de paquets Discover </a:t>
            </a:r>
          </a:p>
          <a:p>
            <a:pPr marL="431804" lvl="1" indent="-215902">
              <a:lnSpc>
                <a:spcPts val="2800"/>
              </a:lnSpc>
              <a:buFont typeface="Arial"/>
              <a:buChar char="•"/>
            </a:pPr>
            <a:r>
              <a:rPr lang="en-US" sz="2000">
                <a:solidFill>
                  <a:srgbClr val="FFFFFF"/>
                </a:solidFill>
                <a:latin typeface="DM Sans Bold"/>
              </a:rPr>
              <a:t>Le serveur DHCP ne peut pas gérer tous les paquets</a:t>
            </a:r>
          </a:p>
        </p:txBody>
      </p:sp>
      <p:sp>
        <p:nvSpPr>
          <p:cNvPr id="8" name="TextBox 8"/>
          <p:cNvSpPr txBox="1"/>
          <p:nvPr/>
        </p:nvSpPr>
        <p:spPr>
          <a:xfrm>
            <a:off x="1969429" y="3689142"/>
            <a:ext cx="1582904" cy="349250"/>
          </a:xfrm>
          <a:prstGeom prst="rect">
            <a:avLst/>
          </a:prstGeom>
        </p:spPr>
        <p:txBody>
          <a:bodyPr lIns="0" tIns="0" rIns="0" bIns="0" rtlCol="0" anchor="t">
            <a:spAutoFit/>
          </a:bodyPr>
          <a:lstStyle/>
          <a:p>
            <a:pPr>
              <a:lnSpc>
                <a:spcPts val="2800"/>
              </a:lnSpc>
              <a:spcBef>
                <a:spcPct val="0"/>
              </a:spcBef>
            </a:pPr>
            <a:r>
              <a:rPr lang="en-US" sz="2000">
                <a:solidFill>
                  <a:srgbClr val="EA2B2B"/>
                </a:solidFill>
                <a:latin typeface="DM Sans Bold"/>
              </a:rPr>
              <a:t>Wireshark</a:t>
            </a:r>
          </a:p>
        </p:txBody>
      </p:sp>
      <p:sp>
        <p:nvSpPr>
          <p:cNvPr id="9" name="TextBox 9"/>
          <p:cNvSpPr txBox="1"/>
          <p:nvPr/>
        </p:nvSpPr>
        <p:spPr>
          <a:xfrm>
            <a:off x="1969429" y="7465738"/>
            <a:ext cx="2596802" cy="349250"/>
          </a:xfrm>
          <a:prstGeom prst="rect">
            <a:avLst/>
          </a:prstGeom>
        </p:spPr>
        <p:txBody>
          <a:bodyPr lIns="0" tIns="0" rIns="0" bIns="0" rtlCol="0" anchor="t">
            <a:spAutoFit/>
          </a:bodyPr>
          <a:lstStyle/>
          <a:p>
            <a:pPr>
              <a:lnSpc>
                <a:spcPts val="2800"/>
              </a:lnSpc>
              <a:spcBef>
                <a:spcPct val="0"/>
              </a:spcBef>
            </a:pPr>
            <a:r>
              <a:rPr lang="en-US" sz="2000">
                <a:solidFill>
                  <a:srgbClr val="EA2B2B"/>
                </a:solidFill>
                <a:latin typeface="DM Sans Bold"/>
              </a:rPr>
              <a:t>ip dhcp pool pool-1</a:t>
            </a:r>
          </a:p>
        </p:txBody>
      </p:sp>
      <p:sp>
        <p:nvSpPr>
          <p:cNvPr id="10" name="TextBox 10"/>
          <p:cNvSpPr txBox="1"/>
          <p:nvPr/>
        </p:nvSpPr>
        <p:spPr>
          <a:xfrm>
            <a:off x="10643220" y="3538330"/>
            <a:ext cx="3068383" cy="349250"/>
          </a:xfrm>
          <a:prstGeom prst="rect">
            <a:avLst/>
          </a:prstGeom>
        </p:spPr>
        <p:txBody>
          <a:bodyPr lIns="0" tIns="0" rIns="0" bIns="0" rtlCol="0" anchor="t">
            <a:spAutoFit/>
          </a:bodyPr>
          <a:lstStyle/>
          <a:p>
            <a:pPr>
              <a:lnSpc>
                <a:spcPts val="2800"/>
              </a:lnSpc>
              <a:spcBef>
                <a:spcPct val="0"/>
              </a:spcBef>
            </a:pPr>
            <a:r>
              <a:rPr lang="en-US" sz="2000">
                <a:solidFill>
                  <a:srgbClr val="EA2B2B"/>
                </a:solidFill>
                <a:latin typeface="DM Sans Bold"/>
              </a:rPr>
              <a:t>ip dhcp binding</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696279" y="2623321"/>
            <a:ext cx="7568910" cy="3206133"/>
          </a:xfrm>
          <a:custGeom>
            <a:avLst/>
            <a:gdLst/>
            <a:ahLst/>
            <a:cxnLst/>
            <a:rect l="l" t="t" r="r" b="b"/>
            <a:pathLst>
              <a:path w="7568910" h="3206133">
                <a:moveTo>
                  <a:pt x="0" y="0"/>
                </a:moveTo>
                <a:lnTo>
                  <a:pt x="7568910" y="0"/>
                </a:lnTo>
                <a:lnTo>
                  <a:pt x="7568910" y="3206133"/>
                </a:lnTo>
                <a:lnTo>
                  <a:pt x="0" y="3206133"/>
                </a:lnTo>
                <a:lnTo>
                  <a:pt x="0" y="0"/>
                </a:lnTo>
                <a:close/>
              </a:path>
            </a:pathLst>
          </a:custGeom>
          <a:blipFill>
            <a:blip r:embed="rId2"/>
            <a:stretch>
              <a:fillRect l="-2959" t="-29216" r="-5727" b="-15111"/>
            </a:stretch>
          </a:blipFill>
        </p:spPr>
        <p:txBody>
          <a:bodyPr/>
          <a:lstStyle/>
          <a:p>
            <a:endParaRPr lang="en-US"/>
          </a:p>
        </p:txBody>
      </p:sp>
      <p:sp>
        <p:nvSpPr>
          <p:cNvPr id="3" name="Freeform 3"/>
          <p:cNvSpPr/>
          <p:nvPr/>
        </p:nvSpPr>
        <p:spPr>
          <a:xfrm>
            <a:off x="10348901" y="2623321"/>
            <a:ext cx="6062132" cy="3312800"/>
          </a:xfrm>
          <a:custGeom>
            <a:avLst/>
            <a:gdLst/>
            <a:ahLst/>
            <a:cxnLst/>
            <a:rect l="l" t="t" r="r" b="b"/>
            <a:pathLst>
              <a:path w="6062132" h="3312800">
                <a:moveTo>
                  <a:pt x="0" y="0"/>
                </a:moveTo>
                <a:lnTo>
                  <a:pt x="6062133" y="0"/>
                </a:lnTo>
                <a:lnTo>
                  <a:pt x="6062133" y="3312800"/>
                </a:lnTo>
                <a:lnTo>
                  <a:pt x="0" y="331280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09575"/>
            <a:ext cx="16486592" cy="619125"/>
          </a:xfrm>
          <a:prstGeom prst="rect">
            <a:avLst/>
          </a:prstGeom>
        </p:spPr>
        <p:txBody>
          <a:bodyPr lIns="0" tIns="0" rIns="0" bIns="0" rtlCol="0" anchor="t">
            <a:spAutoFit/>
          </a:bodyPr>
          <a:lstStyle/>
          <a:p>
            <a:pPr marL="0" lvl="0" indent="0">
              <a:lnSpc>
                <a:spcPts val="4800"/>
              </a:lnSpc>
              <a:spcBef>
                <a:spcPct val="0"/>
              </a:spcBef>
            </a:pPr>
            <a:r>
              <a:rPr lang="en-US" sz="4000" spc="-160">
                <a:solidFill>
                  <a:srgbClr val="60F8BE"/>
                </a:solidFill>
                <a:latin typeface="DM Sans Bold"/>
              </a:rPr>
              <a:t>Leurrer et Tromper : Stratégies d'ARP Poisoning dans les Réseaux (MITM)</a:t>
            </a:r>
          </a:p>
        </p:txBody>
      </p:sp>
      <p:sp>
        <p:nvSpPr>
          <p:cNvPr id="5" name="TextBox 5"/>
          <p:cNvSpPr txBox="1"/>
          <p:nvPr/>
        </p:nvSpPr>
        <p:spPr>
          <a:xfrm>
            <a:off x="696279" y="1443103"/>
            <a:ext cx="5716599" cy="5143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Explication de protocole ARP</a:t>
            </a:r>
          </a:p>
        </p:txBody>
      </p:sp>
      <p:sp>
        <p:nvSpPr>
          <p:cNvPr id="6" name="TextBox 6"/>
          <p:cNvSpPr txBox="1"/>
          <p:nvPr/>
        </p:nvSpPr>
        <p:spPr>
          <a:xfrm>
            <a:off x="432700" y="6465480"/>
            <a:ext cx="7832489" cy="1925219"/>
          </a:xfrm>
          <a:prstGeom prst="rect">
            <a:avLst/>
          </a:prstGeom>
        </p:spPr>
        <p:txBody>
          <a:bodyPr lIns="0" tIns="0" rIns="0" bIns="0" rtlCol="0" anchor="t">
            <a:spAutoFit/>
          </a:bodyPr>
          <a:lstStyle/>
          <a:p>
            <a:pPr marL="394875" lvl="1" indent="-197438">
              <a:lnSpc>
                <a:spcPts val="2560"/>
              </a:lnSpc>
              <a:buFont typeface="Arial"/>
              <a:buChar char="•"/>
            </a:pPr>
            <a:r>
              <a:rPr lang="en-US" sz="1828">
                <a:solidFill>
                  <a:srgbClr val="FFFFFF"/>
                </a:solidFill>
                <a:latin typeface="DM Sans Bold"/>
              </a:rPr>
              <a:t>Le protocole ARP, ou Address Resolution Protocol, permet de résoudre les adresses IP en adresses MAC dans un réseau local.</a:t>
            </a:r>
          </a:p>
          <a:p>
            <a:pPr>
              <a:lnSpc>
                <a:spcPts val="2560"/>
              </a:lnSpc>
            </a:pPr>
            <a:endParaRPr lang="en-US" sz="1828">
              <a:solidFill>
                <a:srgbClr val="FFFFFF"/>
              </a:solidFill>
              <a:latin typeface="DM Sans Bold"/>
            </a:endParaRPr>
          </a:p>
          <a:p>
            <a:pPr marL="394875" lvl="1" indent="-197438">
              <a:lnSpc>
                <a:spcPts val="2560"/>
              </a:lnSpc>
              <a:buFont typeface="Arial"/>
              <a:buChar char="•"/>
            </a:pPr>
            <a:r>
              <a:rPr lang="en-US" sz="1828">
                <a:solidFill>
                  <a:srgbClr val="FFFFFF"/>
                </a:solidFill>
                <a:latin typeface="DM Sans Bold"/>
              </a:rPr>
              <a:t>Lorsqu'un périphérique souhaite communiquer avec un autre sur le même réseau, il utilise ARP pour obtenir l'adresse MAC correspondant à l'adresse IP de la destination.</a:t>
            </a:r>
          </a:p>
        </p:txBody>
      </p:sp>
      <p:sp>
        <p:nvSpPr>
          <p:cNvPr id="7" name="TextBox 7"/>
          <p:cNvSpPr txBox="1"/>
          <p:nvPr/>
        </p:nvSpPr>
        <p:spPr>
          <a:xfrm>
            <a:off x="10137400" y="1443103"/>
            <a:ext cx="5716599" cy="514350"/>
          </a:xfrm>
          <a:prstGeom prst="rect">
            <a:avLst/>
          </a:prstGeom>
        </p:spPr>
        <p:txBody>
          <a:bodyPr lIns="0" tIns="0" rIns="0" bIns="0" rtlCol="0" anchor="t">
            <a:spAutoFit/>
          </a:bodyPr>
          <a:lstStyle/>
          <a:p>
            <a:pPr algn="ctr">
              <a:lnSpc>
                <a:spcPts val="4200"/>
              </a:lnSpc>
            </a:pPr>
            <a:r>
              <a:rPr lang="en-US" sz="3000">
                <a:solidFill>
                  <a:srgbClr val="F57D65"/>
                </a:solidFill>
                <a:latin typeface="Open Sans Bold"/>
              </a:rPr>
              <a:t>Explication d’ ARP Poisoning</a:t>
            </a:r>
          </a:p>
        </p:txBody>
      </p:sp>
      <p:sp>
        <p:nvSpPr>
          <p:cNvPr id="8" name="TextBox 8"/>
          <p:cNvSpPr txBox="1"/>
          <p:nvPr/>
        </p:nvSpPr>
        <p:spPr>
          <a:xfrm>
            <a:off x="9917915" y="6446430"/>
            <a:ext cx="8002869" cy="3168650"/>
          </a:xfrm>
          <a:prstGeom prst="rect">
            <a:avLst/>
          </a:prstGeom>
        </p:spPr>
        <p:txBody>
          <a:bodyPr lIns="0" tIns="0" rIns="0" bIns="0" rtlCol="0" anchor="t">
            <a:spAutoFit/>
          </a:bodyPr>
          <a:lstStyle/>
          <a:p>
            <a:pPr marL="431804" lvl="1" indent="-215902">
              <a:lnSpc>
                <a:spcPts val="2800"/>
              </a:lnSpc>
              <a:buFont typeface="Arial"/>
              <a:buChar char="•"/>
            </a:pPr>
            <a:r>
              <a:rPr lang="en-US" sz="2000">
                <a:solidFill>
                  <a:srgbClr val="FFFFFF"/>
                </a:solidFill>
                <a:latin typeface="DM Sans Bold"/>
              </a:rPr>
              <a:t>L'ARP poisoning, ou empoisonnement ARP, est une attaque où un attaquant falsifie des informations ARP pour associer de manière incorrecte des adresses IP à des adresses MAC dans la table ARP d'un réseau.</a:t>
            </a:r>
          </a:p>
          <a:p>
            <a:pPr>
              <a:lnSpc>
                <a:spcPts val="2800"/>
              </a:lnSpc>
            </a:pPr>
            <a:endParaRPr lang="en-US" sz="2000">
              <a:solidFill>
                <a:srgbClr val="FFFFFF"/>
              </a:solidFill>
              <a:latin typeface="DM Sans Bold"/>
            </a:endParaRPr>
          </a:p>
          <a:p>
            <a:pPr marL="431804" lvl="1" indent="-215902">
              <a:lnSpc>
                <a:spcPts val="2800"/>
              </a:lnSpc>
              <a:buFont typeface="Arial"/>
              <a:buChar char="•"/>
            </a:pPr>
            <a:r>
              <a:rPr lang="en-US" sz="2000">
                <a:solidFill>
                  <a:srgbClr val="FFFFFF"/>
                </a:solidFill>
                <a:latin typeface="DM Sans Bold"/>
              </a:rPr>
              <a:t>Cette technique permet à l'attaquant de rediriger le trafic vers son propre système, facilitant la capture de données sensibles ou la perturbation de la connectivité réseau.</a:t>
            </a:r>
          </a:p>
          <a:p>
            <a:pPr>
              <a:lnSpc>
                <a:spcPts val="2800"/>
              </a:lnSpc>
            </a:pPr>
            <a:endParaRPr lang="en-US" sz="2000">
              <a:solidFill>
                <a:srgbClr val="FFFFFF"/>
              </a:solidFill>
              <a:latin typeface="DM Sans Bold"/>
            </a:endParaRP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2236"/>
        </a:solidFill>
        <a:effectLst/>
      </p:bgPr>
    </p:bg>
    <p:spTree>
      <p:nvGrpSpPr>
        <p:cNvPr id="1" name=""/>
        <p:cNvGrpSpPr/>
        <p:nvPr/>
      </p:nvGrpSpPr>
      <p:grpSpPr>
        <a:xfrm>
          <a:off x="0" y="0"/>
          <a:ext cx="0" cy="0"/>
          <a:chOff x="0" y="0"/>
          <a:chExt cx="0" cy="0"/>
        </a:xfrm>
      </p:grpSpPr>
      <p:sp>
        <p:nvSpPr>
          <p:cNvPr id="2" name="Freeform 2"/>
          <p:cNvSpPr/>
          <p:nvPr/>
        </p:nvSpPr>
        <p:spPr>
          <a:xfrm>
            <a:off x="10046359" y="4175306"/>
            <a:ext cx="7587726" cy="3789384"/>
          </a:xfrm>
          <a:custGeom>
            <a:avLst/>
            <a:gdLst/>
            <a:ahLst/>
            <a:cxnLst/>
            <a:rect l="l" t="t" r="r" b="b"/>
            <a:pathLst>
              <a:path w="7587726" h="3789384">
                <a:moveTo>
                  <a:pt x="0" y="0"/>
                </a:moveTo>
                <a:lnTo>
                  <a:pt x="7587726" y="0"/>
                </a:lnTo>
                <a:lnTo>
                  <a:pt x="7587726" y="3789384"/>
                </a:lnTo>
                <a:lnTo>
                  <a:pt x="0" y="378938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18086" y="5179060"/>
            <a:ext cx="9525" cy="580390"/>
          </a:xfrm>
          <a:prstGeom prst="rect">
            <a:avLst/>
          </a:prstGeom>
        </p:spPr>
        <p:txBody>
          <a:bodyPr lIns="0" tIns="0" rIns="0" bIns="0" rtlCol="0" anchor="t">
            <a:spAutoFit/>
          </a:bodyPr>
          <a:lstStyle/>
          <a:p>
            <a:pPr algn="ctr">
              <a:lnSpc>
                <a:spcPts val="4759"/>
              </a:lnSpc>
            </a:pPr>
            <a:endParaRPr/>
          </a:p>
        </p:txBody>
      </p:sp>
      <p:sp>
        <p:nvSpPr>
          <p:cNvPr id="4" name="TextBox 4"/>
          <p:cNvSpPr txBox="1"/>
          <p:nvPr/>
        </p:nvSpPr>
        <p:spPr>
          <a:xfrm>
            <a:off x="656472" y="2212975"/>
            <a:ext cx="9984980" cy="7045325"/>
          </a:xfrm>
          <a:prstGeom prst="rect">
            <a:avLst/>
          </a:prstGeom>
        </p:spPr>
        <p:txBody>
          <a:bodyPr lIns="0" tIns="0" rIns="0" bIns="0" rtlCol="0" anchor="t">
            <a:spAutoFit/>
          </a:bodyPr>
          <a:lstStyle/>
          <a:p>
            <a:pPr>
              <a:lnSpc>
                <a:spcPts val="2800"/>
              </a:lnSpc>
              <a:spcBef>
                <a:spcPct val="0"/>
              </a:spcBef>
            </a:pPr>
            <a:r>
              <a:rPr lang="en-US" sz="2000">
                <a:solidFill>
                  <a:srgbClr val="FFFFFF"/>
                </a:solidFill>
                <a:latin typeface="DM Sans Bold"/>
              </a:rPr>
              <a:t>Topologie GNS3 :</a:t>
            </a:r>
          </a:p>
          <a:p>
            <a:pPr marL="431804" lvl="1" indent="-215902">
              <a:lnSpc>
                <a:spcPts val="2800"/>
              </a:lnSpc>
              <a:spcBef>
                <a:spcPct val="0"/>
              </a:spcBef>
              <a:buFont typeface="Arial"/>
              <a:buChar char="•"/>
            </a:pPr>
            <a:r>
              <a:rPr lang="en-US" sz="2000">
                <a:solidFill>
                  <a:srgbClr val="FFFFFF"/>
                </a:solidFill>
                <a:latin typeface="DM Sans Bold"/>
              </a:rPr>
              <a:t>Connectez le Kali Linux, Windows, et le routeur à un switch dans GNS3.</a:t>
            </a:r>
          </a:p>
          <a:p>
            <a:pPr>
              <a:lnSpc>
                <a:spcPts val="2800"/>
              </a:lnSpc>
              <a:spcBef>
                <a:spcPct val="0"/>
              </a:spcBef>
            </a:pPr>
            <a:r>
              <a:rPr lang="en-US" sz="2000">
                <a:solidFill>
                  <a:srgbClr val="FFFFFF"/>
                </a:solidFill>
                <a:latin typeface="DM Sans Bold"/>
              </a:rPr>
              <a:t>Attribution des adresses IP statiques :</a:t>
            </a:r>
          </a:p>
          <a:p>
            <a:pPr marL="431804" lvl="1" indent="-215902">
              <a:lnSpc>
                <a:spcPts val="2800"/>
              </a:lnSpc>
              <a:spcBef>
                <a:spcPct val="0"/>
              </a:spcBef>
              <a:buFont typeface="Arial"/>
              <a:buChar char="•"/>
            </a:pPr>
            <a:r>
              <a:rPr lang="en-US" sz="2000">
                <a:solidFill>
                  <a:srgbClr val="FFFFFF"/>
                </a:solidFill>
                <a:latin typeface="DM Sans Bold"/>
              </a:rPr>
              <a:t>Kali Linux : </a:t>
            </a:r>
            <a:r>
              <a:rPr lang="en-US" sz="2000">
                <a:solidFill>
                  <a:srgbClr val="EA2B2B"/>
                </a:solidFill>
                <a:latin typeface="DM Sans Bold"/>
              </a:rPr>
              <a:t>192.168.1.4</a:t>
            </a:r>
          </a:p>
          <a:p>
            <a:pPr marL="431804" lvl="1" indent="-215902">
              <a:lnSpc>
                <a:spcPts val="2800"/>
              </a:lnSpc>
              <a:spcBef>
                <a:spcPct val="0"/>
              </a:spcBef>
              <a:buFont typeface="Arial"/>
              <a:buChar char="•"/>
            </a:pPr>
            <a:r>
              <a:rPr lang="en-US" sz="2000">
                <a:solidFill>
                  <a:srgbClr val="FFFFFF"/>
                </a:solidFill>
                <a:latin typeface="DM Sans Bold"/>
              </a:rPr>
              <a:t>Windows (victim) : Configurez en statique, par exemple, </a:t>
            </a:r>
            <a:r>
              <a:rPr lang="en-US" sz="2000">
                <a:solidFill>
                  <a:srgbClr val="EA2B2B"/>
                </a:solidFill>
                <a:latin typeface="DM Sans Bold"/>
              </a:rPr>
              <a:t>192.168.1.3</a:t>
            </a:r>
          </a:p>
          <a:p>
            <a:pPr marL="431804" lvl="1" indent="-215902">
              <a:lnSpc>
                <a:spcPts val="2800"/>
              </a:lnSpc>
              <a:spcBef>
                <a:spcPct val="0"/>
              </a:spcBef>
              <a:buFont typeface="Arial"/>
              <a:buChar char="•"/>
            </a:pPr>
            <a:r>
              <a:rPr lang="en-US" sz="2000">
                <a:solidFill>
                  <a:srgbClr val="FFFFFF"/>
                </a:solidFill>
                <a:latin typeface="DM Sans Bold"/>
              </a:rPr>
              <a:t>Routeur (default router) : </a:t>
            </a:r>
            <a:r>
              <a:rPr lang="en-US" sz="2000">
                <a:solidFill>
                  <a:srgbClr val="EA2B2B"/>
                </a:solidFill>
                <a:latin typeface="DM Sans Bold"/>
              </a:rPr>
              <a:t>192.168.1.2</a:t>
            </a:r>
          </a:p>
          <a:p>
            <a:pPr>
              <a:lnSpc>
                <a:spcPts val="2800"/>
              </a:lnSpc>
              <a:spcBef>
                <a:spcPct val="0"/>
              </a:spcBef>
            </a:pPr>
            <a:r>
              <a:rPr lang="en-US" sz="2000">
                <a:solidFill>
                  <a:srgbClr val="FFFFFF"/>
                </a:solidFill>
                <a:latin typeface="DM Sans Bold"/>
              </a:rPr>
              <a:t>Configuration du routeur (Cisco) et default Router:</a:t>
            </a:r>
          </a:p>
          <a:p>
            <a:pPr>
              <a:lnSpc>
                <a:spcPts val="2800"/>
              </a:lnSpc>
              <a:spcBef>
                <a:spcPct val="0"/>
              </a:spcBef>
            </a:pPr>
            <a:r>
              <a:rPr lang="en-US" sz="2000">
                <a:solidFill>
                  <a:srgbClr val="60F8BE"/>
                </a:solidFill>
                <a:latin typeface="DM Sans Bold"/>
              </a:rPr>
              <a:t>Default-Router(config)#service dhcp</a:t>
            </a:r>
          </a:p>
          <a:p>
            <a:pPr>
              <a:lnSpc>
                <a:spcPts val="2800"/>
              </a:lnSpc>
              <a:spcBef>
                <a:spcPct val="0"/>
              </a:spcBef>
            </a:pPr>
            <a:r>
              <a:rPr lang="en-US" sz="2000">
                <a:solidFill>
                  <a:srgbClr val="60F8BE"/>
                </a:solidFill>
                <a:latin typeface="DM Sans Bold"/>
              </a:rPr>
              <a:t>Default-Router(config)#ip dhcp pool pool-1</a:t>
            </a:r>
          </a:p>
          <a:p>
            <a:pPr>
              <a:lnSpc>
                <a:spcPts val="2800"/>
              </a:lnSpc>
              <a:spcBef>
                <a:spcPct val="0"/>
              </a:spcBef>
            </a:pPr>
            <a:r>
              <a:rPr lang="en-US" sz="2000">
                <a:solidFill>
                  <a:srgbClr val="60F8BE"/>
                </a:solidFill>
                <a:latin typeface="DM Sans Bold"/>
              </a:rPr>
              <a:t>Default-Router(dhcp-config)#network 192.168.10.0 255.255.255.0</a:t>
            </a:r>
          </a:p>
          <a:p>
            <a:pPr>
              <a:lnSpc>
                <a:spcPts val="2800"/>
              </a:lnSpc>
              <a:spcBef>
                <a:spcPct val="0"/>
              </a:spcBef>
            </a:pPr>
            <a:r>
              <a:rPr lang="en-US" sz="2000">
                <a:solidFill>
                  <a:srgbClr val="60F8BE"/>
                </a:solidFill>
                <a:latin typeface="DM Sans Bold"/>
              </a:rPr>
              <a:t>Default-Router(dhcp-config)#default-router 192.168.10.1</a:t>
            </a:r>
          </a:p>
          <a:p>
            <a:pPr>
              <a:lnSpc>
                <a:spcPts val="2800"/>
              </a:lnSpc>
              <a:spcBef>
                <a:spcPct val="0"/>
              </a:spcBef>
            </a:pPr>
            <a:r>
              <a:rPr lang="en-US" sz="2000">
                <a:solidFill>
                  <a:srgbClr val="60F8BE"/>
                </a:solidFill>
                <a:latin typeface="DM Sans Bold"/>
              </a:rPr>
              <a:t>Default-Router(dhcp-config)#dns-server 8.8.8.8</a:t>
            </a:r>
          </a:p>
          <a:p>
            <a:pPr>
              <a:lnSpc>
                <a:spcPts val="2800"/>
              </a:lnSpc>
              <a:spcBef>
                <a:spcPct val="0"/>
              </a:spcBef>
            </a:pPr>
            <a:r>
              <a:rPr lang="en-US" sz="2000">
                <a:solidFill>
                  <a:srgbClr val="60F8BE"/>
                </a:solidFill>
                <a:latin typeface="DM Sans Bold"/>
              </a:rPr>
              <a:t>Default-Router(dhcp-config)#exit</a:t>
            </a:r>
          </a:p>
          <a:p>
            <a:pPr>
              <a:lnSpc>
                <a:spcPts val="2800"/>
              </a:lnSpc>
              <a:spcBef>
                <a:spcPct val="0"/>
              </a:spcBef>
            </a:pPr>
            <a:r>
              <a:rPr lang="en-US" sz="2000">
                <a:solidFill>
                  <a:srgbClr val="60F8BE"/>
                </a:solidFill>
                <a:latin typeface="DM Sans Bold"/>
              </a:rPr>
              <a:t>Default-Router(config)#ip dhcp excluded-address 192.168.10.1</a:t>
            </a:r>
          </a:p>
          <a:p>
            <a:pPr>
              <a:lnSpc>
                <a:spcPts val="2800"/>
              </a:lnSpc>
              <a:spcBef>
                <a:spcPct val="0"/>
              </a:spcBef>
            </a:pPr>
            <a:r>
              <a:rPr lang="en-US" sz="2000">
                <a:solidFill>
                  <a:srgbClr val="FFFFFF"/>
                </a:solidFill>
                <a:latin typeface="DM Sans Bold"/>
              </a:rPr>
              <a:t>Commande pour connaitre les ip addresses (CMD) :</a:t>
            </a:r>
          </a:p>
          <a:p>
            <a:pPr>
              <a:lnSpc>
                <a:spcPts val="2800"/>
              </a:lnSpc>
              <a:spcBef>
                <a:spcPct val="0"/>
              </a:spcBef>
            </a:pPr>
            <a:r>
              <a:rPr lang="en-US" sz="2000">
                <a:solidFill>
                  <a:srgbClr val="60F8BE"/>
                </a:solidFill>
                <a:latin typeface="DM Sans Bold"/>
              </a:rPr>
              <a:t>ifconfig : linux</a:t>
            </a:r>
          </a:p>
          <a:p>
            <a:pPr>
              <a:lnSpc>
                <a:spcPts val="2800"/>
              </a:lnSpc>
              <a:spcBef>
                <a:spcPct val="0"/>
              </a:spcBef>
            </a:pPr>
            <a:r>
              <a:rPr lang="en-US" sz="2000">
                <a:solidFill>
                  <a:srgbClr val="60F8BE"/>
                </a:solidFill>
                <a:latin typeface="DM Sans Bold"/>
              </a:rPr>
              <a:t>ipconfig : windows</a:t>
            </a:r>
          </a:p>
          <a:p>
            <a:pPr>
              <a:lnSpc>
                <a:spcPts val="2800"/>
              </a:lnSpc>
              <a:spcBef>
                <a:spcPct val="0"/>
              </a:spcBef>
            </a:pPr>
            <a:r>
              <a:rPr lang="en-US" sz="2000">
                <a:solidFill>
                  <a:srgbClr val="FFFFFF"/>
                </a:solidFill>
                <a:latin typeface="DM Sans Bold"/>
              </a:rPr>
              <a:t>Exécution de l'attaque ARP Poisoning avec Kali Linux :</a:t>
            </a:r>
          </a:p>
          <a:p>
            <a:pPr>
              <a:lnSpc>
                <a:spcPts val="2800"/>
              </a:lnSpc>
              <a:spcBef>
                <a:spcPct val="0"/>
              </a:spcBef>
            </a:pPr>
            <a:r>
              <a:rPr lang="en-US" sz="2000">
                <a:solidFill>
                  <a:srgbClr val="FFFFFF"/>
                </a:solidFill>
                <a:latin typeface="DM Sans Bold"/>
              </a:rPr>
              <a:t>   Utilisez l'outil </a:t>
            </a:r>
            <a:r>
              <a:rPr lang="en-US" sz="2000">
                <a:solidFill>
                  <a:srgbClr val="FF008A"/>
                </a:solidFill>
                <a:latin typeface="DM Sans Bold"/>
              </a:rPr>
              <a:t>Ettercap</a:t>
            </a:r>
            <a:r>
              <a:rPr lang="en-US" sz="2000">
                <a:solidFill>
                  <a:srgbClr val="FFFFFF"/>
                </a:solidFill>
                <a:latin typeface="DM Sans Bold"/>
              </a:rPr>
              <a:t> et </a:t>
            </a:r>
            <a:r>
              <a:rPr lang="en-US" sz="2000">
                <a:solidFill>
                  <a:srgbClr val="FF008A"/>
                </a:solidFill>
                <a:latin typeface="DM Sans Bold"/>
              </a:rPr>
              <a:t>Wireshark</a:t>
            </a:r>
          </a:p>
          <a:p>
            <a:pPr>
              <a:lnSpc>
                <a:spcPts val="2800"/>
              </a:lnSpc>
              <a:spcBef>
                <a:spcPct val="0"/>
              </a:spcBef>
            </a:pPr>
            <a:endParaRPr lang="en-US" sz="2000">
              <a:solidFill>
                <a:srgbClr val="FF008A"/>
              </a:solidFill>
              <a:latin typeface="DM Sans Bold"/>
            </a:endParaRPr>
          </a:p>
        </p:txBody>
      </p:sp>
      <p:sp>
        <p:nvSpPr>
          <p:cNvPr id="5" name="TextBox 5"/>
          <p:cNvSpPr txBox="1"/>
          <p:nvPr/>
        </p:nvSpPr>
        <p:spPr>
          <a:xfrm>
            <a:off x="3629221" y="349250"/>
            <a:ext cx="11029557" cy="679450"/>
          </a:xfrm>
          <a:prstGeom prst="rect">
            <a:avLst/>
          </a:prstGeom>
        </p:spPr>
        <p:txBody>
          <a:bodyPr lIns="0" tIns="0" rIns="0" bIns="0" rtlCol="0" anchor="t">
            <a:spAutoFit/>
          </a:bodyPr>
          <a:lstStyle/>
          <a:p>
            <a:pPr>
              <a:lnSpc>
                <a:spcPts val="5599"/>
              </a:lnSpc>
            </a:pPr>
            <a:r>
              <a:rPr lang="en-US" sz="3999">
                <a:solidFill>
                  <a:srgbClr val="F57D65"/>
                </a:solidFill>
                <a:latin typeface="Open Sans Bold"/>
              </a:rPr>
              <a:t>La préparation pour l’attaque ARP Spoofing</a:t>
            </a:r>
          </a:p>
        </p:txBody>
      </p:sp>
    </p:spTree>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2043</Words>
  <Application>Microsoft Office PowerPoint</Application>
  <PresentationFormat>Custom</PresentationFormat>
  <Paragraphs>241</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Arial</vt:lpstr>
      <vt:lpstr>Open Sans Bold</vt:lpstr>
      <vt:lpstr>DM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sur l’enseignement Conférence de Recherche avec Gribouillages en Vert et Orange</dc:title>
  <cp:lastModifiedBy>Assia Elguerch</cp:lastModifiedBy>
  <cp:revision>2</cp:revision>
  <dcterms:created xsi:type="dcterms:W3CDTF">2006-08-16T00:00:00Z</dcterms:created>
  <dcterms:modified xsi:type="dcterms:W3CDTF">2024-03-06T18:12:11Z</dcterms:modified>
  <dc:identifier>DAF7lD0vyCY</dc:identifier>
</cp:coreProperties>
</file>